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il%20Documents\ATLAS%20Research%20Program\RandD\PixelMech\PixelProto\1st%20Allcomp%201m%20stave\MultiHeat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4488407699037621E-2"/>
          <c:y val="5.1400554097404488E-2"/>
          <c:w val="0.84075459317585344"/>
          <c:h val="0.79822506561679785"/>
        </c:manualLayout>
      </c:layout>
      <c:scatterChart>
        <c:scatterStyle val="lineMarker"/>
        <c:ser>
          <c:idx val="0"/>
          <c:order val="0"/>
          <c:tx>
            <c:strRef>
              <c:f>EmbeddedCable!$D$1</c:f>
              <c:strCache>
                <c:ptCount val="1"/>
                <c:pt idx="0">
                  <c:v>Embedded
Cable</c:v>
                </c:pt>
              </c:strCache>
            </c:strRef>
          </c:tx>
          <c:xVal>
            <c:numRef>
              <c:f>EmbeddedCable!$A$2:$A$13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EmbeddedCable!$D$2:$D$13</c:f>
              <c:numCache>
                <c:formatCode>General</c:formatCode>
                <c:ptCount val="12"/>
                <c:pt idx="0">
                  <c:v>7.3599999999999985</c:v>
                </c:pt>
                <c:pt idx="1">
                  <c:v>7.2399999999999984</c:v>
                </c:pt>
                <c:pt idx="2">
                  <c:v>7.4600000000000009</c:v>
                </c:pt>
                <c:pt idx="3">
                  <c:v>7.1400000000000006</c:v>
                </c:pt>
                <c:pt idx="4">
                  <c:v>7.8900000000000006</c:v>
                </c:pt>
                <c:pt idx="5">
                  <c:v>9.48</c:v>
                </c:pt>
                <c:pt idx="6">
                  <c:v>13.310000000000002</c:v>
                </c:pt>
                <c:pt idx="7">
                  <c:v>13.190000000000001</c:v>
                </c:pt>
                <c:pt idx="8">
                  <c:v>10.7</c:v>
                </c:pt>
                <c:pt idx="9">
                  <c:v>10.48</c:v>
                </c:pt>
                <c:pt idx="10">
                  <c:v>9.0800000000000018</c:v>
                </c:pt>
                <c:pt idx="11">
                  <c:v>9.1000000000000014</c:v>
                </c:pt>
              </c:numCache>
            </c:numRef>
          </c:yVal>
        </c:ser>
        <c:ser>
          <c:idx val="1"/>
          <c:order val="1"/>
          <c:tx>
            <c:strRef>
              <c:f>EmbeddedCable!$E$1</c:f>
              <c:strCache>
                <c:ptCount val="1"/>
                <c:pt idx="0">
                  <c:v>Cable
on top</c:v>
                </c:pt>
              </c:strCache>
            </c:strRef>
          </c:tx>
          <c:xVal>
            <c:numRef>
              <c:f>EmbeddedCable!$A$2:$A$13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EmbeddedCable!$E$2:$E$13</c:f>
              <c:numCache>
                <c:formatCode>General</c:formatCode>
                <c:ptCount val="12"/>
                <c:pt idx="0">
                  <c:v>9.7100000000000009</c:v>
                </c:pt>
                <c:pt idx="1">
                  <c:v>8.8300000000000018</c:v>
                </c:pt>
                <c:pt idx="2">
                  <c:v>8.89</c:v>
                </c:pt>
                <c:pt idx="3">
                  <c:v>8.5300000000000011</c:v>
                </c:pt>
                <c:pt idx="4">
                  <c:v>8.8600000000000012</c:v>
                </c:pt>
                <c:pt idx="5">
                  <c:v>9.7100000000000009</c:v>
                </c:pt>
                <c:pt idx="6">
                  <c:v>9.59</c:v>
                </c:pt>
                <c:pt idx="7">
                  <c:v>9.9700000000000042</c:v>
                </c:pt>
                <c:pt idx="8">
                  <c:v>10.100000000000001</c:v>
                </c:pt>
                <c:pt idx="9">
                  <c:v>9.9500000000000011</c:v>
                </c:pt>
                <c:pt idx="10">
                  <c:v>10.59</c:v>
                </c:pt>
                <c:pt idx="11">
                  <c:v>9.7000000000000011</c:v>
                </c:pt>
              </c:numCache>
            </c:numRef>
          </c:yVal>
        </c:ser>
        <c:axId val="180143616"/>
        <c:axId val="180145152"/>
      </c:scatterChart>
      <c:valAx>
        <c:axId val="1801436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0145152"/>
        <c:crosses val="autoZero"/>
        <c:crossBetween val="midCat"/>
      </c:valAx>
      <c:valAx>
        <c:axId val="180145152"/>
        <c:scaling>
          <c:orientation val="minMax"/>
        </c:scaling>
        <c:axPos val="l"/>
        <c:majorGridlines/>
        <c:numFmt formatCode="General" sourceLinked="1"/>
        <c:tickLblPos val="nextTo"/>
        <c:crossAx val="1801436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931933508311463"/>
          <c:y val="0.45293598716827083"/>
          <c:w val="0.30790288713910807"/>
          <c:h val="0.27931321084864408"/>
        </c:manualLayout>
      </c:layout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294DA-277B-4571-87ED-55519CFBE979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DCE9D-64CA-41D1-A772-6C0E1C2C1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60D-24C5-4925-A115-9E262AD69FEC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A17E-F1B1-4B3C-A328-A0A24AA01C1B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94DF-842E-4090-8005-C972850886C1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A4FB-50D2-45D4-944B-1CFB0E9C026A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3A67-893E-45B5-A962-89C81AA1059A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A7AB-71C1-4BA3-96DA-B24FA84697B4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BB6-A024-44AB-BDA0-89987AB8C519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2BD1-9F58-4C7A-B1F6-BF49A4BF615A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91BB-C41C-4657-A04B-8C55CB3E7209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9EDA-A601-4133-8A3B-908BEC1573E8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C2AF-514D-4C7F-88B0-52CE0C825F54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9191-27A9-403D-A8C4-D1CEC10CCCBA}" type="datetime1">
              <a:rPr lang="en-US" smtClean="0"/>
              <a:pPr/>
              <a:t>4/16/2010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A047-C567-45EC-BD81-00EEA17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oleObject" Target="../embeddings/Microsoft_Office_Excel_97-2003_Workshee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Outer Stave Prototype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200" dirty="0" smtClean="0"/>
              <a:t>E. </a:t>
            </a:r>
            <a:r>
              <a:rPr lang="en-US" sz="2200" dirty="0" err="1" smtClean="0"/>
              <a:t>Anderssen</a:t>
            </a:r>
            <a:r>
              <a:rPr lang="en-US" sz="2200" dirty="0" smtClean="0"/>
              <a:t>, M. </a:t>
            </a:r>
            <a:r>
              <a:rPr lang="en-US" sz="2200" dirty="0" err="1" smtClean="0"/>
              <a:t>Cepeda</a:t>
            </a:r>
            <a:r>
              <a:rPr lang="en-US" sz="2200" dirty="0" smtClean="0"/>
              <a:t>, M. Garcia-</a:t>
            </a:r>
            <a:r>
              <a:rPr lang="en-US" sz="2200" dirty="0" err="1" smtClean="0"/>
              <a:t>Sciveres</a:t>
            </a:r>
            <a:r>
              <a:rPr lang="en-US" sz="2200" dirty="0" smtClean="0"/>
              <a:t>, M. Gilchriese, N. Hartman, J. Silber</a:t>
            </a:r>
          </a:p>
          <a:p>
            <a:r>
              <a:rPr lang="en-US" sz="2200" dirty="0" smtClean="0"/>
              <a:t>LBNL</a:t>
            </a:r>
          </a:p>
          <a:p>
            <a:r>
              <a:rPr lang="en-US" sz="2200" dirty="0" smtClean="0"/>
              <a:t>W. Miller, W. Shih</a:t>
            </a:r>
          </a:p>
          <a:p>
            <a:r>
              <a:rPr lang="en-US" sz="2200" dirty="0" err="1" smtClean="0"/>
              <a:t>Allcomp</a:t>
            </a:r>
            <a:r>
              <a:rPr lang="en-US" sz="2200" dirty="0" smtClean="0"/>
              <a:t>, Inc</a:t>
            </a:r>
          </a:p>
          <a:p>
            <a:r>
              <a:rPr lang="en-US" dirty="0" smtClean="0"/>
              <a:t>ATLAS Upgrade Week</a:t>
            </a:r>
          </a:p>
          <a:p>
            <a:r>
              <a:rPr lang="en-US" dirty="0" smtClean="0"/>
              <a:t>April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Summary of Other Irradiation(1 </a:t>
            </a:r>
            <a:r>
              <a:rPr lang="en-US" sz="3200" dirty="0" err="1" smtClean="0"/>
              <a:t>GRad</a:t>
            </a:r>
            <a:r>
              <a:rPr lang="en-US" sz="3200" dirty="0" smtClean="0"/>
              <a:t>)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 smtClean="0"/>
              <a:t>Hysol</a:t>
            </a:r>
            <a:r>
              <a:rPr lang="en-US" sz="2800" dirty="0" smtClean="0"/>
              <a:t> 9396 – shear strength measurements done improperly, no result. Thermal already described.</a:t>
            </a:r>
          </a:p>
          <a:p>
            <a:r>
              <a:rPr lang="en-US" sz="2800" dirty="0" smtClean="0"/>
              <a:t>K7 foam</a:t>
            </a:r>
          </a:p>
          <a:p>
            <a:pPr lvl="1"/>
            <a:r>
              <a:rPr lang="en-US" sz="2400" dirty="0" smtClean="0"/>
              <a:t>Limited sample size, remember spread in results(10%)</a:t>
            </a:r>
          </a:p>
          <a:p>
            <a:pPr lvl="1"/>
            <a:r>
              <a:rPr lang="en-US" sz="2400" dirty="0" smtClean="0"/>
              <a:t>Tensile strength: before(195 psi); after(200 psi)</a:t>
            </a:r>
          </a:p>
          <a:p>
            <a:pPr lvl="1"/>
            <a:r>
              <a:rPr lang="en-US" sz="2400" dirty="0" smtClean="0"/>
              <a:t>Compressive strength: before(195 psi); after (179 psi)</a:t>
            </a:r>
            <a:endParaRPr lang="en-US" dirty="0" smtClean="0"/>
          </a:p>
          <a:p>
            <a:r>
              <a:rPr lang="en-US" sz="2800" dirty="0" smtClean="0"/>
              <a:t>K9 foam samples not irradiated yet but don’t expect difference from K7 (but have to check)</a:t>
            </a:r>
          </a:p>
          <a:p>
            <a:r>
              <a:rPr lang="en-US" sz="2800" dirty="0" smtClean="0"/>
              <a:t>K13D2U laminates</a:t>
            </a:r>
          </a:p>
          <a:p>
            <a:pPr lvl="1"/>
            <a:r>
              <a:rPr lang="en-US" sz="2400" dirty="0" smtClean="0"/>
              <a:t>Few facing samples, thin, density varies by ± 8%</a:t>
            </a:r>
          </a:p>
          <a:p>
            <a:pPr lvl="1"/>
            <a:r>
              <a:rPr lang="en-US" sz="2400" dirty="0" smtClean="0"/>
              <a:t>Modulus: before (44 </a:t>
            </a:r>
            <a:r>
              <a:rPr lang="en-US" sz="2400" dirty="0" err="1" smtClean="0"/>
              <a:t>Msi</a:t>
            </a:r>
            <a:r>
              <a:rPr lang="en-US" sz="2400" dirty="0" smtClean="0"/>
              <a:t>); after (44 </a:t>
            </a:r>
            <a:r>
              <a:rPr lang="en-US" sz="2400" dirty="0" err="1" smtClean="0"/>
              <a:t>Msi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Strength: before (91 </a:t>
            </a:r>
            <a:r>
              <a:rPr lang="en-US" sz="2400" dirty="0" err="1" smtClean="0"/>
              <a:t>ksi</a:t>
            </a:r>
            <a:r>
              <a:rPr lang="en-US" sz="2400" dirty="0" smtClean="0"/>
              <a:t>); after (98 </a:t>
            </a:r>
            <a:r>
              <a:rPr lang="en-US" sz="2400" dirty="0" err="1" smtClean="0"/>
              <a:t>ksi</a:t>
            </a:r>
            <a:r>
              <a:rPr lang="en-US" sz="2400" dirty="0" smtClean="0"/>
              <a:t>)</a:t>
            </a:r>
          </a:p>
          <a:p>
            <a:r>
              <a:rPr lang="en-US" sz="3000" dirty="0" smtClean="0"/>
              <a:t>Bottom line: OK to use </a:t>
            </a:r>
            <a:r>
              <a:rPr lang="en-US" sz="3000" dirty="0" err="1" smtClean="0"/>
              <a:t>unirradiated</a:t>
            </a:r>
            <a:r>
              <a:rPr lang="en-US" sz="3000" dirty="0" smtClean="0"/>
              <a:t> properties. Changes less than about 10%.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Presentation given to engineering group about 2 months ago</a:t>
            </a:r>
          </a:p>
          <a:p>
            <a:r>
              <a:rPr lang="en-US" sz="2000" dirty="0" smtClean="0"/>
              <a:t>Have initial concept for support of complete SLHC pixel tracker: outer staves, disks and inner replaceable system</a:t>
            </a:r>
          </a:p>
          <a:p>
            <a:r>
              <a:rPr lang="en-US" sz="2000" dirty="0" smtClean="0"/>
              <a:t>Shell support of outer staves with minimal rings</a:t>
            </a:r>
          </a:p>
          <a:p>
            <a:r>
              <a:rPr lang="en-US" sz="2000" dirty="0" smtClean="0"/>
              <a:t>Inner pixels on rail system (not shown below)</a:t>
            </a:r>
          </a:p>
          <a:p>
            <a:r>
              <a:rPr lang="en-US" sz="2000" dirty="0" smtClean="0"/>
              <a:t>Weights and load points estimated. </a:t>
            </a:r>
          </a:p>
          <a:p>
            <a:r>
              <a:rPr lang="en-US" sz="2000" dirty="0" smtClean="0"/>
              <a:t>Preliminary FEA encouraging for relatively simple design.</a:t>
            </a:r>
          </a:p>
          <a:p>
            <a:r>
              <a:rPr lang="en-US" sz="2000" dirty="0" smtClean="0"/>
              <a:t>Work on hold pending understanding of upgrade schedule and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4953000" y="4019550"/>
          <a:ext cx="3581400" cy="2286000"/>
        </p:xfrm>
        <a:graphic>
          <a:graphicData uri="http://schemas.openxmlformats.org/presentationml/2006/ole">
            <p:oleObj spid="_x0000_s22529" name="Picture" r:id="rId3" imgW="3584448" imgH="2283006" progId="Word.Picture.8">
              <p:embed/>
            </p:oleObj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990600" y="4038600"/>
          <a:ext cx="2514600" cy="2286000"/>
        </p:xfrm>
        <a:graphic>
          <a:graphicData uri="http://schemas.openxmlformats.org/presentationml/2006/ole">
            <p:oleObj spid="_x0000_s22531" name="Picture" r:id="rId4" imgW="2516717" imgH="2283006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Other side of 1m stave looks OK, move heaters to this side…then</a:t>
            </a:r>
          </a:p>
          <a:p>
            <a:r>
              <a:rPr lang="en-US" sz="2000" dirty="0" smtClean="0"/>
              <a:t>Electrical </a:t>
            </a:r>
            <a:r>
              <a:rPr lang="en-US" sz="2000" dirty="0" smtClean="0"/>
              <a:t>tests of cable inside 1m stave…then</a:t>
            </a:r>
          </a:p>
          <a:p>
            <a:r>
              <a:rPr lang="en-US" sz="2000" dirty="0" smtClean="0"/>
              <a:t>Some thermal cycling to investigate reliability of cable gluing. Could use CO2 at SLAC or other methods.</a:t>
            </a:r>
          </a:p>
          <a:p>
            <a:r>
              <a:rPr lang="en-US" sz="2000" dirty="0" smtClean="0"/>
              <a:t>Decision to be taken about making full-length prototype with K9 foam.</a:t>
            </a:r>
          </a:p>
          <a:p>
            <a:r>
              <a:rPr lang="en-US" sz="2000" dirty="0" smtClean="0"/>
              <a:t>Make ½ length active stave(s) (see session on “Pixel Stave 2010”)</a:t>
            </a:r>
          </a:p>
          <a:p>
            <a:pPr lvl="1"/>
            <a:r>
              <a:rPr lang="en-US" sz="1800" dirty="0" smtClean="0"/>
              <a:t>Will use K9 </a:t>
            </a:r>
            <a:r>
              <a:rPr lang="en-US" sz="1800" dirty="0" smtClean="0"/>
              <a:t>foam. Tube type (Ti or SS) to be chosen.</a:t>
            </a:r>
            <a:endParaRPr lang="en-US" sz="1800" dirty="0" smtClean="0"/>
          </a:p>
          <a:p>
            <a:pPr lvl="1"/>
            <a:r>
              <a:rPr lang="en-US" sz="1800" dirty="0" smtClean="0"/>
              <a:t>Good cables</a:t>
            </a:r>
          </a:p>
          <a:p>
            <a:pPr lvl="1"/>
            <a:r>
              <a:rPr lang="en-US" sz="1800" dirty="0" smtClean="0"/>
              <a:t>Mount chip modules and eventually real modules</a:t>
            </a:r>
          </a:p>
          <a:p>
            <a:r>
              <a:rPr lang="en-US" sz="2000" dirty="0" smtClean="0"/>
              <a:t>Plan for mechanical R&amp;D depends some on outcome from this meeting</a:t>
            </a:r>
          </a:p>
          <a:p>
            <a:pPr lvl="1"/>
            <a:r>
              <a:rPr lang="en-US" sz="1800" dirty="0" smtClean="0"/>
              <a:t>Will do under any circumstances</a:t>
            </a:r>
          </a:p>
          <a:p>
            <a:pPr lvl="2"/>
            <a:r>
              <a:rPr lang="en-US" sz="1400" dirty="0" smtClean="0"/>
              <a:t>Continue prototype studies related to detailed understanding of foam, foam/glue and other stave interfaces both thermally and mechanically</a:t>
            </a:r>
          </a:p>
          <a:p>
            <a:pPr lvl="2"/>
            <a:r>
              <a:rPr lang="en-US" sz="1400" dirty="0" smtClean="0"/>
              <a:t>Small prototypes with K9, including irradiation to 1 </a:t>
            </a:r>
            <a:r>
              <a:rPr lang="en-US" sz="1400" dirty="0" err="1" smtClean="0"/>
              <a:t>GRad</a:t>
            </a:r>
            <a:r>
              <a:rPr lang="en-US" sz="1400" dirty="0" smtClean="0"/>
              <a:t> (can take other’s samples again)</a:t>
            </a:r>
          </a:p>
          <a:p>
            <a:pPr lvl="1"/>
            <a:r>
              <a:rPr lang="en-US" sz="1800" dirty="0" smtClean="0"/>
              <a:t>Construction of next long staves depends on overall design goal</a:t>
            </a:r>
          </a:p>
          <a:p>
            <a:pPr lvl="2"/>
            <a:r>
              <a:rPr lang="en-US" sz="1400" dirty="0" smtClean="0"/>
              <a:t>“Early” replacement of pixel system: current design may not be optimal</a:t>
            </a:r>
          </a:p>
          <a:p>
            <a:pPr lvl="2"/>
            <a:r>
              <a:rPr lang="en-US" sz="1400" dirty="0" smtClean="0"/>
              <a:t>Would like to prototype “bent” staves (to eliminate or reduce size of disks</a:t>
            </a:r>
            <a:r>
              <a:rPr lang="en-US" sz="1400" dirty="0" smtClean="0"/>
              <a:t>) – see talk in other session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819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Basic Concept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400" smtClean="0"/>
              <a:t>Foam 4.8mm thick</a:t>
            </a:r>
          </a:p>
          <a:p>
            <a:pPr eaLnBrk="1" hangingPunct="1"/>
            <a:r>
              <a:rPr lang="en-US" sz="2400" smtClean="0"/>
              <a:t>Cable </a:t>
            </a:r>
            <a:r>
              <a:rPr lang="en-US" sz="2400" smtClean="0">
                <a:sym typeface="Symbol" pitchFamily="18" charset="2"/>
              </a:rPr>
              <a:t> 0.5mm</a:t>
            </a:r>
          </a:p>
          <a:p>
            <a:pPr eaLnBrk="1" hangingPunct="1"/>
            <a:r>
              <a:rPr lang="en-US" sz="2400" smtClean="0">
                <a:sym typeface="Symbol" pitchFamily="18" charset="2"/>
              </a:rPr>
              <a:t>In slot in foam</a:t>
            </a:r>
          </a:p>
          <a:p>
            <a:pPr eaLnBrk="1" hangingPunct="1"/>
            <a:r>
              <a:rPr lang="en-US" sz="2400" smtClean="0">
                <a:sym typeface="Symbol" pitchFamily="18" charset="2"/>
              </a:rPr>
              <a:t>Cable width restricted</a:t>
            </a:r>
            <a:endParaRPr lang="en-US" sz="2400" smtClean="0"/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 cstate="print"/>
          <a:srcRect r="2838"/>
          <a:stretch>
            <a:fillRect/>
          </a:stretch>
        </p:blipFill>
        <p:spPr bwMode="auto">
          <a:xfrm>
            <a:off x="0" y="3048000"/>
            <a:ext cx="81534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7" name="Picture 11" descr="endviewofstave.png"/>
          <p:cNvPicPr>
            <a:picLocks noChangeAspect="1"/>
          </p:cNvPicPr>
          <p:nvPr/>
        </p:nvPicPr>
        <p:blipFill>
          <a:blip r:embed="rId3" cstate="print"/>
          <a:srcRect t="25751" b="22749"/>
          <a:stretch>
            <a:fillRect/>
          </a:stretch>
        </p:blipFill>
        <p:spPr bwMode="auto">
          <a:xfrm>
            <a:off x="3387725" y="1219200"/>
            <a:ext cx="5756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7138988" y="4876800"/>
            <a:ext cx="2005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Note there are</a:t>
            </a:r>
          </a:p>
          <a:p>
            <a:r>
              <a:rPr lang="en-US"/>
              <a:t>4 separate cables</a:t>
            </a:r>
          </a:p>
          <a:p>
            <a:r>
              <a:rPr lang="en-US"/>
              <a:t>per stave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2438400" y="6488113"/>
            <a:ext cx="2255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  0.2, K  </a:t>
            </a:r>
            <a:r>
              <a:rPr lang="en-US" dirty="0" smtClean="0">
                <a:sym typeface="Symbol" pitchFamily="18" charset="2"/>
              </a:rPr>
              <a:t>40 </a:t>
            </a:r>
            <a:r>
              <a:rPr lang="en-US" dirty="0">
                <a:sym typeface="Symbol" pitchFamily="18" charset="2"/>
              </a:rPr>
              <a:t>W/m-K</a:t>
            </a:r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3581400" y="3581400"/>
            <a:ext cx="178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K13D2U 0-90-0</a:t>
            </a:r>
          </a:p>
          <a:p>
            <a:r>
              <a:rPr lang="en-US">
                <a:sym typeface="Symbol" pitchFamily="18" charset="2"/>
              </a:rPr>
              <a:t> </a:t>
            </a:r>
            <a:r>
              <a:rPr lang="en-US"/>
              <a:t>0.25mm thick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0" y="4572000"/>
            <a:ext cx="1943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SS or Ti </a:t>
            </a:r>
            <a:r>
              <a:rPr lang="en-US" dirty="0" smtClean="0">
                <a:sym typeface="Symbol" pitchFamily="18" charset="2"/>
              </a:rPr>
              <a:t>2-3mm</a:t>
            </a:r>
            <a:r>
              <a:rPr lang="en-US" dirty="0" smtClean="0"/>
              <a:t> </a:t>
            </a:r>
            <a:r>
              <a:rPr lang="en-US" dirty="0"/>
              <a:t>OD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5867400" y="53340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Must have foam here</a:t>
            </a:r>
          </a:p>
        </p:txBody>
      </p:sp>
      <p:cxnSp>
        <p:nvCxnSpPr>
          <p:cNvPr id="12" name="Straight Arrow Connector 11"/>
          <p:cNvCxnSpPr>
            <a:stCxn id="3082" idx="2"/>
          </p:cNvCxnSpPr>
          <p:nvPr/>
        </p:nvCxnSpPr>
        <p:spPr>
          <a:xfrm rot="5400000">
            <a:off x="5802313" y="968375"/>
            <a:ext cx="1306512" cy="1176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82" idx="2"/>
          </p:cNvCxnSpPr>
          <p:nvPr/>
        </p:nvCxnSpPr>
        <p:spPr>
          <a:xfrm rot="5400000">
            <a:off x="6259513" y="1425575"/>
            <a:ext cx="1306512" cy="261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8153400" y="3200400"/>
            <a:ext cx="533400" cy="3810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Box 15"/>
          <p:cNvSpPr txBox="1">
            <a:spLocks noChangeArrowheads="1"/>
          </p:cNvSpPr>
          <p:nvPr/>
        </p:nvSpPr>
        <p:spPr bwMode="auto">
          <a:xfrm>
            <a:off x="8332788" y="3886200"/>
            <a:ext cx="811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 4cm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14600" y="2133600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983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old 1m stave(K7 foam) made by </a:t>
            </a:r>
            <a:r>
              <a:rPr lang="en-US" sz="2000" dirty="0" err="1" smtClean="0"/>
              <a:t>Allcomp</a:t>
            </a:r>
            <a:r>
              <a:rPr lang="en-US" sz="2000" dirty="0" smtClean="0"/>
              <a:t>, Inc</a:t>
            </a:r>
          </a:p>
          <a:p>
            <a:r>
              <a:rPr lang="en-US" sz="2000" dirty="0" smtClean="0"/>
              <a:t>Cables designed for full length stave(1.3m) </a:t>
            </a:r>
            <a:r>
              <a:rPr lang="en-US" sz="2000" dirty="0" err="1" smtClean="0"/>
              <a:t>ie</a:t>
            </a:r>
            <a:r>
              <a:rPr lang="en-US" sz="2000" dirty="0" smtClean="0"/>
              <a:t> they are about ½ the 1.3m length.</a:t>
            </a:r>
          </a:p>
          <a:p>
            <a:r>
              <a:rPr lang="en-US" sz="2000" dirty="0" smtClean="0"/>
              <a:t>Cut slot for cable (would not do this for real stave). </a:t>
            </a:r>
          </a:p>
          <a:p>
            <a:r>
              <a:rPr lang="en-US" sz="2000" dirty="0" smtClean="0"/>
              <a:t>Glue in cable and cable pieces. Bend tabs and glue. </a:t>
            </a:r>
          </a:p>
          <a:p>
            <a:r>
              <a:rPr lang="en-US" sz="2000" dirty="0" smtClean="0"/>
              <a:t>No connectors yet.</a:t>
            </a:r>
          </a:p>
          <a:p>
            <a:r>
              <a:rPr lang="en-US" sz="2000" dirty="0" smtClean="0"/>
              <a:t>Mount dummy silicon heaters one side.</a:t>
            </a:r>
          </a:p>
          <a:p>
            <a:r>
              <a:rPr lang="en-US" sz="2000" dirty="0" smtClean="0"/>
              <a:t>Water at 20C. IR image of heaters</a:t>
            </a:r>
            <a:endParaRPr lang="en-US" sz="2000" dirty="0"/>
          </a:p>
        </p:txBody>
      </p:sp>
      <p:pic>
        <p:nvPicPr>
          <p:cNvPr id="1026" name="Picture 2" descr="C:\Gil Documents\ATLAS Research Program\RandD\PixelMech\PixelProto\2ndAllcomp1mstave\IMG_4104.JPG"/>
          <p:cNvPicPr>
            <a:picLocks noChangeAspect="1" noChangeArrowheads="1"/>
          </p:cNvPicPr>
          <p:nvPr/>
        </p:nvPicPr>
        <p:blipFill>
          <a:blip r:embed="rId2" cstate="print"/>
          <a:srcRect t="15000" b="28750"/>
          <a:stretch>
            <a:fillRect/>
          </a:stretch>
        </p:blipFill>
        <p:spPr bwMode="auto">
          <a:xfrm>
            <a:off x="2209800" y="4343400"/>
            <a:ext cx="5207000" cy="21967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43800" y="5029200"/>
            <a:ext cx="59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6858000" y="5213866"/>
            <a:ext cx="685800" cy="120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 flipV="1">
            <a:off x="6477000" y="5213866"/>
            <a:ext cx="1066800" cy="501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6488668"/>
            <a:ext cx="558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cable. To use full length in central part of this stave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3314700" y="6286500"/>
            <a:ext cx="3810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2362200" y="5486400"/>
            <a:ext cx="15240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Gil Documents\ATLAS Research Program\RandD\PixelMech\PixelProto\2ndAllcomp1mstave\IMG_4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2921000" cy="219075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145" name="Picture 1" descr="C:\Gil Documents\ATLAS Research Program\RandD\PixelMech\PixelProto\2ndAllcomp1mstave\IMG_4085.JPG"/>
          <p:cNvPicPr>
            <a:picLocks noChangeAspect="1" noChangeArrowheads="1"/>
          </p:cNvPicPr>
          <p:nvPr/>
        </p:nvPicPr>
        <p:blipFill>
          <a:blip r:embed="rId4" cstate="print"/>
          <a:srcRect t="9554" b="14013"/>
          <a:stretch>
            <a:fillRect/>
          </a:stretch>
        </p:blipFill>
        <p:spPr bwMode="auto">
          <a:xfrm>
            <a:off x="762000" y="152400"/>
            <a:ext cx="794004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5562600"/>
            <a:ext cx="3352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Thermal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 smtClean="0"/>
              <a:t>Discovered </a:t>
            </a:r>
            <a:r>
              <a:rPr lang="en-US" sz="2800" dirty="0" err="1" smtClean="0"/>
              <a:t>delamination</a:t>
            </a:r>
            <a:r>
              <a:rPr lang="en-US" sz="2800" dirty="0" smtClean="0"/>
              <a:t> on part of stave</a:t>
            </a:r>
          </a:p>
          <a:p>
            <a:r>
              <a:rPr lang="en-US" sz="2800" dirty="0" smtClean="0"/>
              <a:t>Lack of glue</a:t>
            </a:r>
          </a:p>
          <a:p>
            <a:r>
              <a:rPr lang="en-US" sz="2800" dirty="0" smtClean="0"/>
              <a:t>Fabrication error(missed)</a:t>
            </a:r>
          </a:p>
          <a:p>
            <a:r>
              <a:rPr lang="en-US" sz="2800" dirty="0" smtClean="0">
                <a:sym typeface="Symbol"/>
              </a:rPr>
              <a:t>T better than cable on top</a:t>
            </a:r>
          </a:p>
          <a:p>
            <a:r>
              <a:rPr lang="en-US" sz="2800" dirty="0" smtClean="0">
                <a:sym typeface="Symbol"/>
              </a:rPr>
              <a:t>As expected(for good region)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04800" y="3657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1" name="Picture 1" descr="C:\Gil Documents\ATLAS Research Program\RandD\PixelMech\PixelProto\2ndAllcomp1mstave\IMG_2931.JPG"/>
          <p:cNvPicPr>
            <a:picLocks noChangeAspect="1" noChangeArrowheads="1"/>
          </p:cNvPicPr>
          <p:nvPr/>
        </p:nvPicPr>
        <p:blipFill>
          <a:blip r:embed="rId3" cstate="print"/>
          <a:srcRect l="12500" r="14844"/>
          <a:stretch>
            <a:fillRect/>
          </a:stretch>
        </p:blipFill>
        <p:spPr bwMode="auto">
          <a:xfrm>
            <a:off x="6172200" y="2209800"/>
            <a:ext cx="2362200" cy="24384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419600" y="1676400"/>
            <a:ext cx="2819400" cy="15240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895600" y="3200400"/>
            <a:ext cx="43434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t="40303" b="38042"/>
          <a:stretch>
            <a:fillRect/>
          </a:stretch>
        </p:blipFill>
        <p:spPr bwMode="auto">
          <a:xfrm>
            <a:off x="639096" y="5638800"/>
            <a:ext cx="47053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6200000" flipV="1">
            <a:off x="6515100" y="4381500"/>
            <a:ext cx="1676400" cy="76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28348" y="5257800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Embedded cable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4800600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0.43 W/cm</a:t>
            </a:r>
            <a:r>
              <a:rPr lang="en-US" baseline="30000" dirty="0" smtClean="0"/>
              <a:t>2</a:t>
            </a:r>
            <a:endParaRPr lang="en-US" dirty="0"/>
          </a:p>
        </p:txBody>
      </p:sp>
      <p:pic>
        <p:nvPicPr>
          <p:cNvPr id="8193" name="Picture 1" descr="C:\Users\Gil\AppData\Roaming\F-Secure SSH\temp\fs.ssh.temp.fe783c0\IMG_4140.JPG"/>
          <p:cNvPicPr>
            <a:picLocks noChangeAspect="1" noChangeArrowheads="1"/>
          </p:cNvPicPr>
          <p:nvPr/>
        </p:nvPicPr>
        <p:blipFill>
          <a:blip r:embed="rId5" cstate="print"/>
          <a:srcRect t="22495"/>
          <a:stretch>
            <a:fillRect/>
          </a:stretch>
        </p:blipFill>
        <p:spPr bwMode="auto">
          <a:xfrm>
            <a:off x="0" y="0"/>
            <a:ext cx="9144000" cy="105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 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All about 12cm long. All of same basic construction.</a:t>
            </a:r>
          </a:p>
          <a:p>
            <a:r>
              <a:rPr lang="en-US" sz="2000" dirty="0" err="1" smtClean="0"/>
              <a:t>Hysol</a:t>
            </a:r>
            <a:r>
              <a:rPr lang="en-US" sz="2000" dirty="0" smtClean="0"/>
              <a:t> 9396/BN(30% by weight) to bond tube to foam</a:t>
            </a:r>
          </a:p>
          <a:p>
            <a:r>
              <a:rPr lang="en-US" sz="2000" dirty="0" smtClean="0"/>
              <a:t>And same for foam-to-foam, facings to foam</a:t>
            </a:r>
          </a:p>
          <a:p>
            <a:r>
              <a:rPr lang="en-US" sz="2000" dirty="0" smtClean="0"/>
              <a:t>K7 foam – heaters both sides</a:t>
            </a:r>
          </a:p>
          <a:p>
            <a:pPr lvl="1"/>
            <a:r>
              <a:rPr lang="en-US" sz="1800" dirty="0" smtClean="0"/>
              <a:t>One SS tube(2.8mm OD)</a:t>
            </a:r>
          </a:p>
          <a:p>
            <a:pPr lvl="1"/>
            <a:r>
              <a:rPr lang="en-US" sz="1800" dirty="0" smtClean="0"/>
              <a:t>One Ti tube(2.2 mm OD)</a:t>
            </a:r>
          </a:p>
          <a:p>
            <a:pPr lvl="1"/>
            <a:r>
              <a:rPr lang="en-US" sz="1800" dirty="0" smtClean="0"/>
              <a:t>Thermal cycle and irradiation(time sequence)</a:t>
            </a:r>
          </a:p>
          <a:p>
            <a:pPr lvl="2"/>
            <a:r>
              <a:rPr lang="en-US" sz="1600" dirty="0" smtClean="0"/>
              <a:t>900 cycles (20C&lt;-&gt;-35C) then</a:t>
            </a:r>
          </a:p>
          <a:p>
            <a:pPr lvl="2"/>
            <a:r>
              <a:rPr lang="en-US" sz="1600" dirty="0" smtClean="0"/>
              <a:t>1 cycle to -70C then</a:t>
            </a:r>
          </a:p>
          <a:p>
            <a:pPr lvl="2"/>
            <a:r>
              <a:rPr lang="en-US" sz="1600" dirty="0" smtClean="0"/>
              <a:t>1 cycle to about -175C with LN2 then</a:t>
            </a:r>
          </a:p>
          <a:p>
            <a:pPr lvl="2"/>
            <a:r>
              <a:rPr lang="en-US" sz="1600" dirty="0" smtClean="0"/>
              <a:t>Irradiation to 50 </a:t>
            </a:r>
            <a:r>
              <a:rPr lang="en-US" sz="1600" dirty="0" err="1" smtClean="0"/>
              <a:t>MRad</a:t>
            </a:r>
            <a:r>
              <a:rPr lang="en-US" sz="1600" dirty="0" smtClean="0"/>
              <a:t>, then to 150 </a:t>
            </a:r>
            <a:r>
              <a:rPr lang="en-US" sz="1600" dirty="0" err="1" smtClean="0"/>
              <a:t>Mrad</a:t>
            </a:r>
            <a:r>
              <a:rPr lang="en-US" sz="1600" dirty="0" smtClean="0"/>
              <a:t> total</a:t>
            </a:r>
          </a:p>
          <a:p>
            <a:r>
              <a:rPr lang="en-US" sz="2000" dirty="0" smtClean="0"/>
              <a:t>K7 foam – heaters on one side</a:t>
            </a:r>
          </a:p>
          <a:p>
            <a:pPr lvl="1"/>
            <a:r>
              <a:rPr lang="en-US" sz="1800" dirty="0" smtClean="0"/>
              <a:t>One SS tube(2.8mm OD)</a:t>
            </a:r>
          </a:p>
          <a:p>
            <a:pPr lvl="1"/>
            <a:r>
              <a:rPr lang="en-US" sz="1800" dirty="0" smtClean="0"/>
              <a:t>One Ti tube(2.2 mm OD)</a:t>
            </a:r>
          </a:p>
          <a:p>
            <a:pPr lvl="1"/>
            <a:r>
              <a:rPr lang="en-US" sz="1800" dirty="0" smtClean="0"/>
              <a:t>Irradiation and thermal cycle(time sequence)</a:t>
            </a:r>
          </a:p>
          <a:p>
            <a:pPr lvl="2"/>
            <a:r>
              <a:rPr lang="en-US" sz="1700" dirty="0" smtClean="0"/>
              <a:t>R</a:t>
            </a:r>
            <a:r>
              <a:rPr lang="en-US" sz="1600" dirty="0" smtClean="0"/>
              <a:t>emoved one heater(and glue) after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thermal measurement</a:t>
            </a:r>
          </a:p>
          <a:p>
            <a:pPr lvl="2"/>
            <a:r>
              <a:rPr lang="en-US" sz="1600" dirty="0" smtClean="0"/>
              <a:t>Irradiation to 1 </a:t>
            </a:r>
            <a:r>
              <a:rPr lang="en-US" sz="1600" dirty="0" err="1" smtClean="0"/>
              <a:t>GRad</a:t>
            </a:r>
            <a:r>
              <a:rPr lang="en-US" sz="1600" dirty="0" smtClean="0"/>
              <a:t> then </a:t>
            </a:r>
          </a:p>
          <a:p>
            <a:pPr lvl="2"/>
            <a:r>
              <a:rPr lang="en-US" sz="1600" dirty="0" smtClean="0"/>
              <a:t>Put back removed heater</a:t>
            </a:r>
          </a:p>
          <a:p>
            <a:pPr lvl="2"/>
            <a:r>
              <a:rPr lang="en-US" sz="1600" dirty="0" smtClean="0"/>
              <a:t>250 cycles (20&lt;-&gt;-35)</a:t>
            </a:r>
          </a:p>
          <a:p>
            <a:r>
              <a:rPr lang="en-US" sz="2000" dirty="0" smtClean="0"/>
              <a:t>K9 foam – heaters on one side</a:t>
            </a:r>
          </a:p>
          <a:p>
            <a:pPr lvl="1"/>
            <a:r>
              <a:rPr lang="en-US" sz="1600" dirty="0" smtClean="0"/>
              <a:t>One SS tube(2.8 mm OD)</a:t>
            </a:r>
          </a:p>
          <a:p>
            <a:pPr lvl="1"/>
            <a:r>
              <a:rPr lang="en-US" sz="1600" dirty="0" smtClean="0"/>
              <a:t>Thermal cycle only: 350 cycles(20&lt;-&gt;-35)</a:t>
            </a:r>
          </a:p>
          <a:p>
            <a:r>
              <a:rPr lang="en-US" sz="2000" dirty="0" smtClean="0"/>
              <a:t>IR measurements, water cooling at 1 liter/min at 20C</a:t>
            </a:r>
          </a:p>
          <a:p>
            <a:r>
              <a:rPr lang="en-US" sz="2000" dirty="0" smtClean="0"/>
              <a:t>Power is 0.5 W/cm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on a heater</a:t>
            </a:r>
          </a:p>
          <a:p>
            <a:r>
              <a:rPr lang="en-US" sz="2000" dirty="0" smtClean="0"/>
              <a:t>SE4445 used to mount dummy silicon heaters</a:t>
            </a:r>
          </a:p>
          <a:p>
            <a:r>
              <a:rPr lang="en-US" sz="2000" dirty="0" smtClean="0"/>
              <a:t>Average temperature of dummy heaters will be shown</a:t>
            </a:r>
          </a:p>
          <a:p>
            <a:pPr lvl="2"/>
            <a:endParaRPr lang="en-US" sz="1400" dirty="0" smtClean="0"/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0609"/>
          <a:stretch>
            <a:fillRect/>
          </a:stretch>
        </p:blipFill>
        <p:spPr bwMode="auto">
          <a:xfrm>
            <a:off x="6172200" y="1219200"/>
            <a:ext cx="277065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Gil Documents\ATLAS Research Program\RandD\PixelMech\PixelProto\ShortThermalCycle\K7 Ti and SSTUBBING\IMG_2533.JPG"/>
          <p:cNvPicPr>
            <a:picLocks noChangeAspect="1" noChangeArrowheads="1"/>
          </p:cNvPicPr>
          <p:nvPr/>
        </p:nvPicPr>
        <p:blipFill>
          <a:blip r:embed="rId3" cstate="print"/>
          <a:srcRect t="12161" r="17117" b="29730"/>
          <a:stretch>
            <a:fillRect/>
          </a:stretch>
        </p:blipFill>
        <p:spPr bwMode="auto">
          <a:xfrm>
            <a:off x="6324600" y="4191000"/>
            <a:ext cx="2527300" cy="23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difference in SS and Ti tubes (with given ID/OD). Not a surprise (from FEA).</a:t>
            </a:r>
          </a:p>
          <a:p>
            <a:r>
              <a:rPr lang="en-US" dirty="0" smtClean="0"/>
              <a:t>No significant change in thermal performance for any sample after any thermal cycle sequence, including LN2</a:t>
            </a:r>
          </a:p>
          <a:p>
            <a:r>
              <a:rPr lang="en-US" dirty="0" smtClean="0"/>
              <a:t>Effect of irradiation up to 1 </a:t>
            </a:r>
            <a:r>
              <a:rPr lang="en-US" dirty="0" err="1" smtClean="0"/>
              <a:t>GRad</a:t>
            </a:r>
            <a:r>
              <a:rPr lang="en-US" dirty="0" smtClean="0"/>
              <a:t> is &lt;10% increase in </a:t>
            </a:r>
            <a:r>
              <a:rPr lang="en-US" dirty="0" smtClean="0">
                <a:sym typeface="Symbol"/>
              </a:rPr>
              <a:t>T. </a:t>
            </a:r>
          </a:p>
          <a:p>
            <a:r>
              <a:rPr lang="en-US" dirty="0" smtClean="0">
                <a:sym typeface="Symbol"/>
              </a:rPr>
              <a:t>Thermal performance with K9 foam is significantly better than with K7 foam, by about 25%</a:t>
            </a:r>
          </a:p>
          <a:p>
            <a:r>
              <a:rPr lang="en-US" dirty="0" smtClean="0">
                <a:sym typeface="Symbol"/>
              </a:rPr>
              <a:t>Some details follow in next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668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Average temperatures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Error (over time) at least ±0.5C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difference between Ti and SS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change from thermal cycle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 150 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MRad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&lt; 1C degradation(for 0.5 W/cm</a:t>
            </a:r>
            <a:r>
              <a:rPr lang="en-US" sz="18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Visual inspection of ends(tube exits foam) shows no damage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 agreement(pre-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rad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with simple FEA(shown many times before)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14400" y="2971800"/>
          <a:ext cx="7324725" cy="3629025"/>
        </p:xfrm>
        <a:graphic>
          <a:graphicData uri="http://schemas.openxmlformats.org/presentationml/2006/ole">
            <p:oleObj spid="_x0000_s2050" name="Worksheet" r:id="rId3" imgW="7324641" imgH="3629096" progId="Excel.Sheet.8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b="24750"/>
          <a:stretch>
            <a:fillRect/>
          </a:stretch>
        </p:blipFill>
        <p:spPr bwMode="auto">
          <a:xfrm>
            <a:off x="5249763" y="228600"/>
            <a:ext cx="342909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0" y="2590800"/>
            <a:ext cx="2496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 tube 4 heaters(two sides)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80739" y="2590800"/>
            <a:ext cx="2539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SS tube 4 heaters(two sides)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b="24520"/>
          <a:stretch>
            <a:fillRect/>
          </a:stretch>
        </p:blipFill>
        <p:spPr bwMode="auto">
          <a:xfrm>
            <a:off x="4960760" y="228600"/>
            <a:ext cx="41832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668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Average temperatures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Error (over time) at least ±0.5C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difference between Ti and SS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 heater and glue removed before 1 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GRad</a:t>
            </a: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Replaced after 1 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GRad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Can’t see T 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vs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 difference.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Change after 1 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GRad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small, again &lt;1C(including error)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change from thermal cycle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FEA (pre-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rad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same as other K7, good agreement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09600" y="2971800"/>
          <a:ext cx="7791261" cy="1752600"/>
        </p:xfrm>
        <a:graphic>
          <a:graphicData uri="http://schemas.openxmlformats.org/presentationml/2006/ole">
            <p:oleObj spid="_x0000_s20483" name="Worksheet" r:id="rId4" imgW="4276641" imgH="96212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A047-C567-45EC-BD81-00EEA173E76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b="38940"/>
          <a:stretch>
            <a:fillRect/>
          </a:stretch>
        </p:blipFill>
        <p:spPr bwMode="auto">
          <a:xfrm>
            <a:off x="5334000" y="76200"/>
            <a:ext cx="349408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629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Average temperatures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Error (over time) at least ±0.5C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change from thermal cycle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better than FEA prediction</a:t>
            </a:r>
          </a:p>
          <a:p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FEA comparison of K=22(K7 foam) and K=40(K9 foam) predicts improvement of 1.3C in average temperature. 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Measured is about 9C-7C=2C or more, 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ie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better. 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Measurement errors? We think not 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Why? No quantitative explanation.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130 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ppi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has smaller pore size =&gt; better contact with tube?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Simple bond line model between tube and foam is not correct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Glue penetration involves more high K ligaments?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Complicated FEA to get agreement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More prototypes needed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Will include also high K facings (heat treated)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295400" y="1752600"/>
          <a:ext cx="6390238" cy="1676400"/>
        </p:xfrm>
        <a:graphic>
          <a:graphicData uri="http://schemas.openxmlformats.org/presentationml/2006/ole">
            <p:oleObj spid="_x0000_s21507" name="Worksheet" r:id="rId4" imgW="3667041" imgH="962121" progId="Excel.Sheet.8">
              <p:embed/>
            </p:oleObj>
          </a:graphicData>
        </a:graphic>
      </p:graphicFrame>
      <p:pic>
        <p:nvPicPr>
          <p:cNvPr id="9" name="Picture 9" descr="testmodule"/>
          <p:cNvPicPr>
            <a:picLocks noChangeAspect="1" noChangeArrowheads="1"/>
          </p:cNvPicPr>
          <p:nvPr/>
        </p:nvPicPr>
        <p:blipFill>
          <a:blip r:embed="rId5" cstate="print"/>
          <a:srcRect r="13637"/>
          <a:stretch>
            <a:fillRect/>
          </a:stretch>
        </p:blipFill>
        <p:spPr>
          <a:xfrm>
            <a:off x="6553200" y="3962400"/>
            <a:ext cx="2438400" cy="2033782"/>
          </a:xfrm>
          <a:prstGeom prst="rect">
            <a:avLst/>
          </a:prstGeom>
          <a:noFill/>
          <a:ln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944761"/>
            <a:ext cx="2208213" cy="91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 l="23732"/>
          <a:stretch>
            <a:fillRect/>
          </a:stretch>
        </p:blipFill>
        <p:spPr bwMode="auto">
          <a:xfrm>
            <a:off x="6934200" y="914400"/>
            <a:ext cx="19590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1114</Words>
  <Application>Microsoft Office PowerPoint</Application>
  <PresentationFormat>On-screen Show (4:3)</PresentationFormat>
  <Paragraphs>156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Worksheet</vt:lpstr>
      <vt:lpstr>Picture</vt:lpstr>
      <vt:lpstr>Outer Stave Prototype Update</vt:lpstr>
      <vt:lpstr>Basic Concept</vt:lpstr>
      <vt:lpstr>Slide 3</vt:lpstr>
      <vt:lpstr>Thermal Results</vt:lpstr>
      <vt:lpstr>Short Prototypes</vt:lpstr>
      <vt:lpstr>Summary of Results</vt:lpstr>
      <vt:lpstr>Slide 7</vt:lpstr>
      <vt:lpstr>Slide 8</vt:lpstr>
      <vt:lpstr>Slide 9</vt:lpstr>
      <vt:lpstr>Summary of Other Irradiation(1 GRad) Results</vt:lpstr>
      <vt:lpstr>Support Studies</vt:lpstr>
      <vt:lpstr>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Outer Stave Prototype Update</dc:title>
  <dc:creator>Murdock Gilchriese</dc:creator>
  <cp:lastModifiedBy>Murdock Gilchriese</cp:lastModifiedBy>
  <cp:revision>17</cp:revision>
  <dcterms:created xsi:type="dcterms:W3CDTF">2010-04-10T02:25:45Z</dcterms:created>
  <dcterms:modified xsi:type="dcterms:W3CDTF">2010-04-16T19:10:10Z</dcterms:modified>
</cp:coreProperties>
</file>