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77" r:id="rId4"/>
    <p:sldId id="274" r:id="rId5"/>
    <p:sldId id="312" r:id="rId6"/>
    <p:sldId id="279" r:id="rId7"/>
    <p:sldId id="258" r:id="rId8"/>
    <p:sldId id="278" r:id="rId9"/>
    <p:sldId id="262" r:id="rId10"/>
    <p:sldId id="260" r:id="rId11"/>
    <p:sldId id="280" r:id="rId12"/>
    <p:sldId id="281" r:id="rId13"/>
    <p:sldId id="282" r:id="rId14"/>
    <p:sldId id="285" r:id="rId15"/>
    <p:sldId id="284" r:id="rId16"/>
    <p:sldId id="283" r:id="rId17"/>
    <p:sldId id="288" r:id="rId18"/>
    <p:sldId id="290" r:id="rId19"/>
    <p:sldId id="289" r:id="rId20"/>
    <p:sldId id="291" r:id="rId21"/>
    <p:sldId id="286" r:id="rId22"/>
    <p:sldId id="259" r:id="rId23"/>
    <p:sldId id="295" r:id="rId24"/>
    <p:sldId id="294" r:id="rId25"/>
    <p:sldId id="293" r:id="rId26"/>
    <p:sldId id="299" r:id="rId27"/>
    <p:sldId id="300" r:id="rId28"/>
    <p:sldId id="301" r:id="rId29"/>
    <p:sldId id="303" r:id="rId30"/>
    <p:sldId id="302" r:id="rId31"/>
    <p:sldId id="314" r:id="rId32"/>
    <p:sldId id="276" r:id="rId33"/>
    <p:sldId id="297" r:id="rId34"/>
    <p:sldId id="292" r:id="rId35"/>
    <p:sldId id="296" r:id="rId36"/>
    <p:sldId id="298" r:id="rId37"/>
    <p:sldId id="310" r:id="rId38"/>
    <p:sldId id="311" r:id="rId39"/>
    <p:sldId id="304" r:id="rId40"/>
    <p:sldId id="305" r:id="rId41"/>
    <p:sldId id="317" r:id="rId42"/>
    <p:sldId id="315" r:id="rId43"/>
    <p:sldId id="316" r:id="rId44"/>
    <p:sldId id="306" r:id="rId45"/>
    <p:sldId id="307" r:id="rId46"/>
    <p:sldId id="308" r:id="rId47"/>
    <p:sldId id="264" r:id="rId48"/>
    <p:sldId id="265" r:id="rId49"/>
    <p:sldId id="309" r:id="rId50"/>
    <p:sldId id="31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7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A0B31-36CE-4C1E-9210-34357CF9171B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91CAB-3DB8-4349-BB77-FACF646E2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57150">
              <a:spcBef>
                <a:spcPts val="588"/>
              </a:spcBef>
            </a:pPr>
            <a:r>
              <a:rPr lang="en-US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Introduce the Facility </a:t>
            </a:r>
            <a:r>
              <a:rPr lang="en-US" sz="2400" b="1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corridor, and some nomadic</a:t>
            </a:r>
            <a:endParaRPr lang="en-US" sz="240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  <a:p>
            <a:pPr marL="57150">
              <a:spcBef>
                <a:spcPts val="588"/>
              </a:spcBef>
            </a:pPr>
            <a:r>
              <a:rPr lang="en-US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	126 years of mining 600 km of drifts, multiple shafts, </a:t>
            </a:r>
          </a:p>
          <a:p>
            <a:pPr marL="57150">
              <a:spcBef>
                <a:spcPts val="588"/>
              </a:spcBef>
            </a:pPr>
            <a:r>
              <a:rPr lang="en-US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	 trained work force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1C4F9-266A-F940-880F-4957B97614C0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b="1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28C2A-E817-2A40-A950-B04FCB94D43E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Arial" charset="0"/>
              </a:rPr>
              <a:t>-&gt; SD Research Center part of Governor Rounds 2010 Initiative,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$3M over 5 years</a:t>
            </a:r>
          </a:p>
          <a:p>
            <a:pPr eaLnBrk="1" hangingPunct="1">
              <a:buFontTx/>
              <a:buNone/>
            </a:pPr>
            <a:r>
              <a:rPr lang="en-US" dirty="0" smtClean="0">
                <a:latin typeface="Arial" charset="0"/>
              </a:rPr>
              <a:t>-&gt; technical</a:t>
            </a:r>
            <a:r>
              <a:rPr lang="en-US" baseline="0" dirty="0" smtClean="0">
                <a:latin typeface="Arial" charset="0"/>
              </a:rPr>
              <a:t> approval for </a:t>
            </a:r>
            <a:r>
              <a:rPr lang="en-US" sz="2400" baseline="0" dirty="0" smtClean="0"/>
              <a:t>DOE</a:t>
            </a:r>
            <a:r>
              <a:rPr lang="en-US" sz="2400" dirty="0" smtClean="0"/>
              <a:t> </a:t>
            </a:r>
            <a:r>
              <a:rPr lang="en-US" sz="2400" dirty="0" err="1" smtClean="0"/>
              <a:t>EPSCoR</a:t>
            </a:r>
            <a:r>
              <a:rPr lang="en-US" sz="2400" baseline="0" dirty="0" smtClean="0"/>
              <a:t> = $3M over 3 years</a:t>
            </a:r>
          </a:p>
          <a:p>
            <a:pPr eaLnBrk="1" hangingPunct="1">
              <a:buFontTx/>
              <a:buNone/>
            </a:pPr>
            <a:r>
              <a:rPr lang="en-US" sz="2400" baseline="0" dirty="0" smtClean="0"/>
              <a:t>-&gt; 30 kg </a:t>
            </a:r>
            <a:r>
              <a:rPr lang="en-US" sz="2400" baseline="0" dirty="0" err="1" smtClean="0"/>
              <a:t>Ge</a:t>
            </a:r>
            <a:r>
              <a:rPr lang="en-US" sz="2400" baseline="0" dirty="0" smtClean="0"/>
              <a:t> at USD, ~15 kg </a:t>
            </a:r>
            <a:r>
              <a:rPr lang="en-US" sz="2400" baseline="0" dirty="0" err="1" smtClean="0"/>
              <a:t>Ge</a:t>
            </a:r>
            <a:r>
              <a:rPr lang="en-US" sz="2400" baseline="0" dirty="0" smtClean="0"/>
              <a:t> at SDSMT</a:t>
            </a:r>
            <a:endParaRPr lang="en-US" sz="2400" dirty="0" smtClean="0"/>
          </a:p>
          <a:p>
            <a:pPr eaLnBrk="1" hangingPunct="1">
              <a:buFontTx/>
              <a:buNone/>
            </a:pP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5B2E-7676-F34F-BD56-45F23A4BCA5A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0" dirty="0" smtClean="0">
                <a:latin typeface="Arial" charset="0"/>
              </a:rPr>
              <a:t>--</a:t>
            </a:r>
            <a:r>
              <a:rPr lang="en-US" b="0" baseline="0" dirty="0" smtClean="0">
                <a:latin typeface="Arial" charset="0"/>
              </a:rPr>
              <a:t> </a:t>
            </a:r>
            <a:r>
              <a:rPr lang="en-US" b="0" dirty="0" smtClean="0">
                <a:latin typeface="Arial" charset="0"/>
              </a:rPr>
              <a:t>Over a dozen groups on a dozen levels</a:t>
            </a:r>
          </a:p>
          <a:p>
            <a:pPr eaLnBrk="1" hangingPunct="1">
              <a:buFontTx/>
              <a:buChar char="-"/>
            </a:pPr>
            <a:r>
              <a:rPr lang="en-US" b="0" dirty="0" smtClean="0">
                <a:latin typeface="Arial" charset="0"/>
              </a:rPr>
              <a:t>- Expansion likely on several levels (</a:t>
            </a:r>
            <a:r>
              <a:rPr lang="en-US" b="0" dirty="0" err="1" smtClean="0">
                <a:latin typeface="Arial" charset="0"/>
              </a:rPr>
              <a:t>eg</a:t>
            </a:r>
            <a:r>
              <a:rPr lang="en-US" b="0" dirty="0" smtClean="0">
                <a:latin typeface="Arial" charset="0"/>
              </a:rPr>
              <a:t>.,</a:t>
            </a:r>
            <a:r>
              <a:rPr lang="en-US" b="0" baseline="0" dirty="0" smtClean="0">
                <a:latin typeface="Arial" charset="0"/>
              </a:rPr>
              <a:t> 4850L, 5000L); also interest in 4100L, but need Yates shaft and some rehab</a:t>
            </a:r>
          </a:p>
          <a:p>
            <a:pPr eaLnBrk="1" hangingPunct="1">
              <a:buFontTx/>
              <a:buChar char="-"/>
            </a:pPr>
            <a:r>
              <a:rPr lang="en-US" b="0" baseline="0" dirty="0" smtClean="0">
                <a:latin typeface="Arial" charset="0"/>
              </a:rPr>
              <a:t>- PODS = Petrology, Ore </a:t>
            </a:r>
            <a:r>
              <a:rPr lang="en-US" b="0" baseline="0" dirty="0" err="1" smtClean="0">
                <a:latin typeface="Arial" charset="0"/>
              </a:rPr>
              <a:t>Deposts</a:t>
            </a:r>
            <a:r>
              <a:rPr lang="en-US" b="0" baseline="0" dirty="0" smtClean="0">
                <a:latin typeface="Arial" charset="0"/>
              </a:rPr>
              <a:t>, Structure</a:t>
            </a:r>
            <a:endParaRPr lang="en-US" b="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cs typeface="Helvetica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cs typeface="Helvetica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cs typeface="Helvetica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cs typeface="Helvetica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cs typeface="Helvetica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cs typeface="Helvetica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cs typeface="Helvetica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411841-2E27-4C0A-B7CE-28A49B0B64CA}" type="slidenum">
              <a:rPr lang="en-US">
                <a:latin typeface="Times" charset="0"/>
              </a:rPr>
              <a:pPr>
                <a:defRPr/>
              </a:pPr>
              <a:t>9</a:t>
            </a:fld>
            <a:endParaRPr lang="en-US">
              <a:latin typeface="Times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pitchFamily="34" charset="0"/>
              </a:rPr>
              <a:t>- PODS = Petrology, Ore Deposits, Structure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charset="0"/>
                <a:ea typeface="ＭＳ Ｐゴシック" pitchFamily="34" charset="-128"/>
                <a:cs typeface="Helvetica" charset="0"/>
                <a:sym typeface="Helvetica" charset="0"/>
              </a:rPr>
              <a:t>4 topics</a:t>
            </a:r>
          </a:p>
          <a:p>
            <a:pPr eaLnBrk="1" hangingPunct="1"/>
            <a:r>
              <a:rPr lang="en-US" sz="1800" smtClean="0">
                <a:latin typeface="Helvetica" charset="0"/>
                <a:ea typeface="ＭＳ Ｐゴシック" pitchFamily="34" charset="-128"/>
                <a:cs typeface="Helvetica" charset="0"/>
                <a:sym typeface="Helvetica" charset="0"/>
              </a:rPr>
              <a:t>	Process and where we are in this process</a:t>
            </a:r>
          </a:p>
          <a:p>
            <a:pPr eaLnBrk="1" hangingPunct="1"/>
            <a:r>
              <a:rPr lang="en-US" sz="1800" smtClean="0">
                <a:latin typeface="Helvetica" charset="0"/>
                <a:ea typeface="ＭＳ Ｐゴシック" pitchFamily="34" charset="-128"/>
                <a:cs typeface="Helvetica" charset="0"/>
                <a:sym typeface="Helvetica" charset="0"/>
              </a:rPr>
              <a:t>	Designing the facility to support the science</a:t>
            </a:r>
          </a:p>
          <a:p>
            <a:pPr eaLnBrk="1" hangingPunct="1"/>
            <a:r>
              <a:rPr lang="en-US" sz="1800" smtClean="0">
                <a:latin typeface="Helvetica" charset="0"/>
                <a:ea typeface="ＭＳ Ｐゴシック" pitchFamily="34" charset="-128"/>
                <a:cs typeface="Helvetica" charset="0"/>
                <a:sym typeface="Helvetica" charset="0"/>
              </a:rPr>
              <a:t>	Timelines, Management and Organization</a:t>
            </a:r>
          </a:p>
          <a:p>
            <a:pPr eaLnBrk="1" hangingPunct="1"/>
            <a:r>
              <a:rPr lang="en-US" sz="1800" smtClean="0">
                <a:latin typeface="Helvetica" charset="0"/>
                <a:ea typeface="ＭＳ Ｐゴシック" pitchFamily="34" charset="-128"/>
                <a:cs typeface="Helvetica" charset="0"/>
                <a:sym typeface="Helvetica" charset="0"/>
              </a:rPr>
              <a:t>	Stewardship model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D857F-49B5-49E9-8915-2D90705094F0}" type="slidenum">
              <a:rPr lang="en-US">
                <a:latin typeface="Times" charset="0"/>
              </a:rPr>
              <a:pPr>
                <a:defRPr/>
              </a:pPr>
              <a:t>10</a:t>
            </a:fld>
            <a:endParaRPr lang="en-US">
              <a:latin typeface="Times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pitchFamily="34" charset="0"/>
              </a:rPr>
              <a:t>-&gt; 745 m^2 = 8014 sq.ft, 455 m^2 = 4879 sq.ft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- transition space = 135’ x 50’ x ~10.5’, volume = 70,875 ft^3  (footprint = 6750 ft^2)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-&gt; Davis Cavern = 55’x30’x32’ (original dimensions), volume = ~52,800 ft^3 (footprint = 1650 ft^2)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-&gt; volume ratio = ~1.3 (ie., new transition cavern 30% larger volume than existing Davis)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-&gt; footprint area ratio = 4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36566-FA42-6145-853A-57296A3A7019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-&gt; 745 m^2 =</a:t>
            </a:r>
            <a:r>
              <a:rPr lang="en-US" baseline="0" dirty="0" smtClean="0">
                <a:latin typeface="Arial" charset="0"/>
              </a:rPr>
              <a:t> 8014 </a:t>
            </a:r>
            <a:r>
              <a:rPr lang="en-US" baseline="0" dirty="0" err="1" smtClean="0">
                <a:latin typeface="Arial" charset="0"/>
              </a:rPr>
              <a:t>sq.ft</a:t>
            </a:r>
            <a:r>
              <a:rPr lang="en-US" baseline="0" dirty="0" smtClean="0">
                <a:latin typeface="Arial" charset="0"/>
              </a:rPr>
              <a:t>, 455 m^2 = 4879 </a:t>
            </a:r>
            <a:r>
              <a:rPr lang="en-US" baseline="0" dirty="0" err="1" smtClean="0">
                <a:latin typeface="Arial" charset="0"/>
              </a:rPr>
              <a:t>sq.ft</a:t>
            </a:r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- </a:t>
            </a:r>
            <a:r>
              <a:rPr lang="en-US" dirty="0" smtClean="0">
                <a:latin typeface="Arial" charset="0"/>
              </a:rPr>
              <a:t>transition space = 135’ </a:t>
            </a:r>
            <a:r>
              <a:rPr lang="en-US" dirty="0" err="1" smtClean="0">
                <a:latin typeface="Arial" charset="0"/>
              </a:rPr>
              <a:t>x</a:t>
            </a:r>
            <a:r>
              <a:rPr lang="en-US" dirty="0" smtClean="0">
                <a:latin typeface="Arial" charset="0"/>
              </a:rPr>
              <a:t> 50’ </a:t>
            </a:r>
            <a:r>
              <a:rPr lang="en-US" dirty="0" err="1" smtClean="0">
                <a:latin typeface="Arial" charset="0"/>
              </a:rPr>
              <a:t>x</a:t>
            </a:r>
            <a:r>
              <a:rPr lang="en-US" dirty="0" smtClean="0">
                <a:latin typeface="Arial" charset="0"/>
              </a:rPr>
              <a:t> ~10.5’, volume = 70,875 ft^3  (footprint = 6750 ft^2)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-&gt; Davis Cavern = 55’x30’x32’ (original dimensions), volume = ~52,800 ft^3 (footprint = 1650 ft^2)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-&gt; volume ratio = ~1.3 (</a:t>
            </a:r>
            <a:r>
              <a:rPr lang="en-US" dirty="0" err="1" smtClean="0">
                <a:latin typeface="Arial" charset="0"/>
              </a:rPr>
              <a:t>ie</a:t>
            </a:r>
            <a:r>
              <a:rPr lang="en-US" dirty="0" smtClean="0">
                <a:latin typeface="Arial" charset="0"/>
              </a:rPr>
              <a:t>., new transition cavern 30% larger volume than existing Davis)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-&gt; footprint area ratio = 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3CFA6-F1BD-5F42-A1F9-8157064B9C22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- </a:t>
            </a:r>
            <a:r>
              <a:rPr lang="en-US" dirty="0" err="1" smtClean="0">
                <a:latin typeface="Arial" charset="0"/>
              </a:rPr>
              <a:t>Majorana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cleanroom</a:t>
            </a:r>
            <a:r>
              <a:rPr lang="en-US" dirty="0" smtClean="0">
                <a:latin typeface="Arial" charset="0"/>
              </a:rPr>
              <a:t> = 12’ wide </a:t>
            </a:r>
            <a:r>
              <a:rPr lang="en-US" dirty="0" err="1" smtClean="0">
                <a:latin typeface="Arial" charset="0"/>
              </a:rPr>
              <a:t>x</a:t>
            </a:r>
            <a:r>
              <a:rPr lang="en-US" dirty="0" smtClean="0">
                <a:latin typeface="Arial" charset="0"/>
              </a:rPr>
              <a:t> 40’ long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28C2A-E817-2A40-A950-B04FCB94D43E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Arial" charset="0"/>
              </a:rPr>
              <a:t>- pictures taken September 2010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75F400-3FB9-C043-A540-08247C3A6BAC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0" dirty="0" smtClean="0">
                <a:latin typeface="Arial" charset="0"/>
              </a:rPr>
              <a:t>- finished lab space </a:t>
            </a:r>
            <a:r>
              <a:rPr lang="en-US" b="0" baseline="0" dirty="0" smtClean="0">
                <a:latin typeface="Arial" charset="0"/>
              </a:rPr>
              <a:t>= </a:t>
            </a:r>
            <a:r>
              <a:rPr lang="en-US" b="0" dirty="0" smtClean="0">
                <a:latin typeface="Arial" charset="0"/>
              </a:rPr>
              <a:t>2,040 </a:t>
            </a:r>
            <a:r>
              <a:rPr lang="en-US" b="0" dirty="0" err="1" smtClean="0">
                <a:latin typeface="Arial" charset="0"/>
              </a:rPr>
              <a:t>sq.ft</a:t>
            </a:r>
            <a:endParaRPr lang="en-US" b="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28C2A-E817-2A40-A950-B04FCB94D43E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28C2A-E817-2A40-A950-B04FCB94D43E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latin typeface="Arial" charset="0"/>
              </a:rPr>
              <a:t>-&gt; DOE R&amp;D funding, becoming DOE project asking for $20.2M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66A0-EF47-4ECA-860D-35520C421EA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C874-2E8F-416A-93D0-2705B8D00F4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37911-12C4-4DA3-89B2-7F8E05E8A50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1CB9-A8C1-4129-BACB-759E89D6070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75BEF-1845-44EF-9505-8DE210BDED4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C261-1895-4DD1-B10B-860BAA1958ED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53A6-D79E-4C5D-A68E-7407DC31F731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9D3D-4CA1-4ACB-B227-A38011791661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575-A946-4826-802C-39180FD9527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897E-62BF-4663-BCD7-F65FC63A40C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8E1F-09B9-4318-AF5C-DE3B2E5258B0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AD77D-D580-43CA-9290-371FADC3A846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0CACF-3F68-4D2B-90A1-7CA039457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tiff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15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DUSEL Status</a:t>
            </a:r>
            <a:br>
              <a:rPr lang="en-US" sz="4900" dirty="0" smtClean="0"/>
            </a:br>
            <a:r>
              <a:rPr lang="en-US" sz="2400" dirty="0" smtClean="0"/>
              <a:t>Proposal for a </a:t>
            </a:r>
            <a:br>
              <a:rPr lang="en-US" sz="2400" dirty="0" smtClean="0"/>
            </a:br>
            <a:r>
              <a:rPr lang="en-US" sz="2700" dirty="0" smtClean="0"/>
              <a:t>Deep Underground Science and Engineering Laboratory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M. G. D. Gilchriese</a:t>
            </a:r>
          </a:p>
          <a:p>
            <a:r>
              <a:rPr lang="en-US" dirty="0" smtClean="0"/>
              <a:t>University of California, Berkeley</a:t>
            </a:r>
          </a:p>
          <a:p>
            <a:r>
              <a:rPr lang="en-US" dirty="0" smtClean="0"/>
              <a:t>LNGS</a:t>
            </a:r>
          </a:p>
          <a:p>
            <a:r>
              <a:rPr lang="en-US" dirty="0" smtClean="0"/>
              <a:t>November 17,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8" descr="DavisCampus-PlanView-Mod_Crop.jpg"/>
          <p:cNvPicPr>
            <a:picLocks noChangeAspect="1"/>
          </p:cNvPicPr>
          <p:nvPr/>
        </p:nvPicPr>
        <p:blipFill>
          <a:blip r:embed="rId3" cstate="print"/>
          <a:srcRect l="21973"/>
          <a:stretch>
            <a:fillRect/>
          </a:stretch>
        </p:blipFill>
        <p:spPr bwMode="auto">
          <a:xfrm>
            <a:off x="279400" y="1905000"/>
            <a:ext cx="8542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Sanford Laboratory Infrastructure</a:t>
            </a:r>
          </a:p>
        </p:txBody>
      </p:sp>
      <p:sp>
        <p:nvSpPr>
          <p:cNvPr id="10244" name="AutoShape 3"/>
          <p:cNvSpPr>
            <a:spLocks noChangeArrowheads="1"/>
          </p:cNvSpPr>
          <p:nvPr/>
        </p:nvSpPr>
        <p:spPr bwMode="auto">
          <a:xfrm>
            <a:off x="5637213" y="890588"/>
            <a:ext cx="2552700" cy="354012"/>
          </a:xfrm>
          <a:prstGeom prst="roundRect">
            <a:avLst>
              <a:gd name="adj" fmla="val 403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119063" y="768350"/>
            <a:ext cx="78470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07600"/>
                </a:solidFill>
              </a:rPr>
              <a:t>4850L Davis Campus: </a:t>
            </a:r>
            <a:r>
              <a:rPr lang="en-US" sz="2000" b="1" dirty="0">
                <a:solidFill>
                  <a:srgbClr val="A07600"/>
                </a:solidFill>
              </a:rPr>
              <a:t>745 m</a:t>
            </a:r>
            <a:r>
              <a:rPr lang="en-US" sz="2000" b="1" baseline="30000" dirty="0">
                <a:solidFill>
                  <a:srgbClr val="A07600"/>
                </a:solidFill>
              </a:rPr>
              <a:t>2</a:t>
            </a:r>
            <a:r>
              <a:rPr lang="en-US" sz="2000" b="1" dirty="0">
                <a:solidFill>
                  <a:srgbClr val="A07600"/>
                </a:solidFill>
              </a:rPr>
              <a:t> (Total) / 455 m</a:t>
            </a:r>
            <a:r>
              <a:rPr lang="en-US" sz="2000" b="1" baseline="30000" dirty="0">
                <a:solidFill>
                  <a:srgbClr val="A07600"/>
                </a:solidFill>
              </a:rPr>
              <a:t>2</a:t>
            </a:r>
            <a:r>
              <a:rPr lang="en-US" sz="2000" b="1" dirty="0">
                <a:solidFill>
                  <a:srgbClr val="A07600"/>
                </a:solidFill>
              </a:rPr>
              <a:t> (Science)</a:t>
            </a:r>
          </a:p>
        </p:txBody>
      </p:sp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2819400" y="1828800"/>
            <a:ext cx="2995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cap="small" dirty="0" err="1">
                <a:solidFill>
                  <a:srgbClr val="096221"/>
                </a:solidFill>
                <a:latin typeface="Arial" charset="0"/>
                <a:cs typeface="Arial" charset="0"/>
              </a:rPr>
              <a:t>Majorana</a:t>
            </a:r>
            <a:r>
              <a:rPr lang="en-US" dirty="0">
                <a:solidFill>
                  <a:srgbClr val="096221"/>
                </a:solidFill>
                <a:latin typeface="Arial" charset="0"/>
                <a:cs typeface="Arial" charset="0"/>
              </a:rPr>
              <a:t> Lab/Transition</a:t>
            </a:r>
          </a:p>
        </p:txBody>
      </p: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6477000" y="1262063"/>
            <a:ext cx="2589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96221"/>
                </a:solidFill>
              </a:rPr>
              <a:t>LUX Lab/Davis Cavern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124200" y="5410200"/>
            <a:ext cx="1504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Yates Shaft</a:t>
            </a: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7002463" y="1566863"/>
            <a:ext cx="1690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(17mx9mx10m)</a:t>
            </a:r>
          </a:p>
        </p:txBody>
      </p:sp>
      <p:sp>
        <p:nvSpPr>
          <p:cNvPr id="10250" name="TextBox 13"/>
          <p:cNvSpPr txBox="1">
            <a:spLocks noChangeArrowheads="1"/>
          </p:cNvSpPr>
          <p:nvPr/>
        </p:nvSpPr>
        <p:spPr bwMode="auto">
          <a:xfrm>
            <a:off x="5715000" y="3392488"/>
            <a:ext cx="1435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Water</a:t>
            </a:r>
          </a:p>
          <a:p>
            <a:r>
              <a:rPr lang="en-US">
                <a:solidFill>
                  <a:srgbClr val="0000FF"/>
                </a:solidFill>
              </a:rPr>
              <a:t>Purification</a:t>
            </a:r>
          </a:p>
        </p:txBody>
      </p:sp>
      <p:cxnSp>
        <p:nvCxnSpPr>
          <p:cNvPr id="10251" name="Straight Connector 17"/>
          <p:cNvCxnSpPr>
            <a:cxnSpLocks noChangeShapeType="1"/>
          </p:cNvCxnSpPr>
          <p:nvPr/>
        </p:nvCxnSpPr>
        <p:spPr bwMode="auto">
          <a:xfrm rot="5400000">
            <a:off x="7521575" y="4138613"/>
            <a:ext cx="1920875" cy="22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</p:spPr>
      </p:cxnSp>
      <p:sp>
        <p:nvSpPr>
          <p:cNvPr id="10252" name="TextBox 18"/>
          <p:cNvSpPr txBox="1">
            <a:spLocks noChangeArrowheads="1"/>
          </p:cNvSpPr>
          <p:nvPr/>
        </p:nvSpPr>
        <p:spPr bwMode="auto">
          <a:xfrm>
            <a:off x="6621463" y="5106988"/>
            <a:ext cx="1982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Cryogen Storage</a:t>
            </a:r>
          </a:p>
        </p:txBody>
      </p:sp>
      <p:cxnSp>
        <p:nvCxnSpPr>
          <p:cNvPr id="10253" name="Straight Connector 22"/>
          <p:cNvCxnSpPr>
            <a:cxnSpLocks noChangeShapeType="1"/>
          </p:cNvCxnSpPr>
          <p:nvPr/>
        </p:nvCxnSpPr>
        <p:spPr bwMode="auto">
          <a:xfrm rot="10800000" flipV="1">
            <a:off x="6477000" y="2971800"/>
            <a:ext cx="928688" cy="452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</p:spPr>
      </p:cxn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>
            <a:off x="523875" y="3533775"/>
            <a:ext cx="466725" cy="276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>
            <a:off x="2133600" y="5410200"/>
            <a:ext cx="914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</p:spPr>
      </p:cxnSp>
      <p:sp>
        <p:nvSpPr>
          <p:cNvPr id="10256" name="TextBox 10"/>
          <p:cNvSpPr txBox="1">
            <a:spLocks noChangeArrowheads="1"/>
          </p:cNvSpPr>
          <p:nvPr/>
        </p:nvSpPr>
        <p:spPr bwMode="auto">
          <a:xfrm>
            <a:off x="3643313" y="2133600"/>
            <a:ext cx="1689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(41mx15mx5m)</a:t>
            </a:r>
          </a:p>
        </p:txBody>
      </p:sp>
      <p:cxnSp>
        <p:nvCxnSpPr>
          <p:cNvPr id="10257" name="Straight Connector 29"/>
          <p:cNvCxnSpPr>
            <a:cxnSpLocks noChangeShapeType="1"/>
          </p:cNvCxnSpPr>
          <p:nvPr/>
        </p:nvCxnSpPr>
        <p:spPr bwMode="auto">
          <a:xfrm rot="10800000">
            <a:off x="2895600" y="3276600"/>
            <a:ext cx="685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</p:spPr>
      </p:cxnSp>
      <p:sp>
        <p:nvSpPr>
          <p:cNvPr id="10258" name="TextBox 7"/>
          <p:cNvSpPr txBox="1">
            <a:spLocks noChangeArrowheads="1"/>
          </p:cNvSpPr>
          <p:nvPr/>
        </p:nvSpPr>
        <p:spPr bwMode="auto">
          <a:xfrm>
            <a:off x="990600" y="2590800"/>
            <a:ext cx="27019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96221"/>
                </a:solidFill>
              </a:rPr>
              <a:t>New Access Tunnel</a:t>
            </a:r>
          </a:p>
          <a:p>
            <a:r>
              <a:rPr lang="en-US" sz="1600" i="1"/>
              <a:t>(~100 m to Davis Cavern)</a:t>
            </a:r>
          </a:p>
        </p:txBody>
      </p:sp>
      <p:sp>
        <p:nvSpPr>
          <p:cNvPr id="10259" name="TextBox 9"/>
          <p:cNvSpPr txBox="1">
            <a:spLocks noChangeArrowheads="1"/>
          </p:cNvSpPr>
          <p:nvPr/>
        </p:nvSpPr>
        <p:spPr bwMode="auto">
          <a:xfrm>
            <a:off x="1143000" y="3581400"/>
            <a:ext cx="13985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Ross Shaft</a:t>
            </a:r>
          </a:p>
          <a:p>
            <a:r>
              <a:rPr lang="en-US" sz="1600" i="1"/>
              <a:t>(~1000 m)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0" y="5943600"/>
            <a:ext cx="7329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Excavation nearly complete. </a:t>
            </a:r>
            <a:r>
              <a:rPr lang="en-US" dirty="0" err="1" smtClean="0"/>
              <a:t>Outfiiting</a:t>
            </a:r>
            <a:r>
              <a:rPr lang="en-US" dirty="0" smtClean="0"/>
              <a:t>, make into lab by </a:t>
            </a:r>
            <a:r>
              <a:rPr lang="en-US" dirty="0" smtClean="0">
                <a:sym typeface="Symbol"/>
              </a:rPr>
              <a:t> October 2011</a:t>
            </a:r>
          </a:p>
          <a:p>
            <a:r>
              <a:rPr lang="en-US" dirty="0" smtClean="0">
                <a:sym typeface="Symbol"/>
              </a:rPr>
              <a:t>Electroforming for MAJORANA Demonstrator starts near Ross Shaft this year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avisCampus-PlanView-Mod_Crop.jpg"/>
          <p:cNvPicPr>
            <a:picLocks noChangeAspect="1"/>
          </p:cNvPicPr>
          <p:nvPr/>
        </p:nvPicPr>
        <p:blipFill>
          <a:blip r:embed="rId3" cstate="print"/>
          <a:srcRect l="21973"/>
          <a:stretch>
            <a:fillRect/>
          </a:stretch>
        </p:blipFill>
        <p:spPr>
          <a:xfrm>
            <a:off x="2057400" y="2514600"/>
            <a:ext cx="6858000" cy="3303837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Sanford Laboratory Infrastructure</a:t>
            </a:r>
          </a:p>
        </p:txBody>
      </p:sp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5637213" y="890588"/>
            <a:ext cx="2552700" cy="354012"/>
          </a:xfrm>
          <a:prstGeom prst="roundRect">
            <a:avLst>
              <a:gd name="adj" fmla="val 403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19063" y="768350"/>
            <a:ext cx="5337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A07600"/>
                </a:solidFill>
              </a:rPr>
              <a:t>4850L Davis </a:t>
            </a:r>
            <a:r>
              <a:rPr lang="en-US" sz="2400" b="1" dirty="0" smtClean="0">
                <a:solidFill>
                  <a:srgbClr val="A07600"/>
                </a:solidFill>
              </a:rPr>
              <a:t>Campus Development:</a:t>
            </a:r>
            <a:endParaRPr lang="en-US" sz="2000" b="1" dirty="0">
              <a:solidFill>
                <a:srgbClr val="A07600"/>
              </a:solidFill>
            </a:endParaRPr>
          </a:p>
        </p:txBody>
      </p:sp>
      <p:pic>
        <p:nvPicPr>
          <p:cNvPr id="21" name="Picture 8" descr="2009_08_10_Davis_tank_abov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953" y="914401"/>
            <a:ext cx="261444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6248400" y="914400"/>
            <a:ext cx="2768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Aug 09: Davis Tank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            Removal Begins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4" name="Picture 23" descr="090921_4850_Davis_Cavern_empt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7275" y="1219200"/>
            <a:ext cx="2732525" cy="1828800"/>
          </a:xfrm>
          <a:prstGeom prst="rect">
            <a:avLst/>
          </a:prstGeom>
        </p:spPr>
      </p:pic>
      <p:pic>
        <p:nvPicPr>
          <p:cNvPr id="25" name="Content Placeholder 6" descr="DSC01426.JPG"/>
          <p:cNvPicPr>
            <a:picLocks noChangeAspect="1"/>
          </p:cNvPicPr>
          <p:nvPr/>
        </p:nvPicPr>
        <p:blipFill>
          <a:blip r:embed="rId6" cstate="print"/>
          <a:srcRect t="18836"/>
          <a:stretch>
            <a:fillRect/>
          </a:stretch>
        </p:blipFill>
        <p:spPr>
          <a:xfrm>
            <a:off x="4114800" y="5105400"/>
            <a:ext cx="2362201" cy="1437951"/>
          </a:xfrm>
          <a:prstGeom prst="rect">
            <a:avLst/>
          </a:prstGeom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038600" y="5105400"/>
            <a:ext cx="2515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Feb 10: Breakthrough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rot="16200000" flipV="1">
            <a:off x="7882128" y="2643885"/>
            <a:ext cx="569721" cy="6351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0800000">
            <a:off x="5715000" y="2862072"/>
            <a:ext cx="2438400" cy="3352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0800000" flipV="1">
            <a:off x="5334000" y="2971800"/>
            <a:ext cx="2514600" cy="22098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 flipV="1">
            <a:off x="4419600" y="3531107"/>
            <a:ext cx="1295400" cy="355092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287275" y="1219200"/>
            <a:ext cx="2246829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Sep 09: Davis Tank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            Removed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4" name="Picture 33" descr="090923_McElroy_blas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9150" y="3276600"/>
            <a:ext cx="1930400" cy="1447800"/>
          </a:xfrm>
          <a:prstGeom prst="rect">
            <a:avLst/>
          </a:prstGeom>
        </p:spPr>
      </p:pic>
      <p:grpSp>
        <p:nvGrpSpPr>
          <p:cNvPr id="2" name="Group 53"/>
          <p:cNvGrpSpPr/>
          <p:nvPr/>
        </p:nvGrpSpPr>
        <p:grpSpPr>
          <a:xfrm>
            <a:off x="228600" y="4572000"/>
            <a:ext cx="2754960" cy="1844225"/>
            <a:chOff x="228600" y="4785175"/>
            <a:chExt cx="2754960" cy="1844225"/>
          </a:xfrm>
        </p:grpSpPr>
        <p:pic>
          <p:nvPicPr>
            <p:cNvPr id="36" name="Picture 2" descr="091027_Yates_DeepT_Luke_Willy2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600" y="4785175"/>
              <a:ext cx="2754960" cy="184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228600" y="4791456"/>
              <a:ext cx="2399553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Oct 09: Yates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Xsect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5"/>
          <p:cNvSpPr txBox="1">
            <a:spLocks noChangeArrowheads="1"/>
          </p:cNvSpPr>
          <p:nvPr/>
        </p:nvSpPr>
        <p:spPr bwMode="auto">
          <a:xfrm>
            <a:off x="457200" y="3288268"/>
            <a:ext cx="1951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Sep 09: 1</a:t>
            </a:r>
            <a:r>
              <a:rPr lang="en-US" sz="1800" baseline="30000" dirty="0" smtClean="0">
                <a:solidFill>
                  <a:schemeClr val="bg1"/>
                </a:solidFill>
              </a:rPr>
              <a:t>st</a:t>
            </a:r>
            <a:r>
              <a:rPr lang="en-US" sz="1800" dirty="0" smtClean="0">
                <a:solidFill>
                  <a:schemeClr val="bg1"/>
                </a:solidFill>
              </a:rPr>
              <a:t> Blast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10800000">
            <a:off x="2286000" y="3962400"/>
            <a:ext cx="1828800" cy="6096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0800000">
            <a:off x="2743200" y="3291840"/>
            <a:ext cx="1676400" cy="59436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0800000" flipV="1">
            <a:off x="2819401" y="4495800"/>
            <a:ext cx="1600200" cy="762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Oval 46"/>
          <p:cNvSpPr>
            <a:spLocks noChangeAspect="1"/>
          </p:cNvSpPr>
          <p:nvPr/>
        </p:nvSpPr>
        <p:spPr bwMode="auto">
          <a:xfrm>
            <a:off x="8119872" y="2862072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 bwMode="auto">
          <a:xfrm>
            <a:off x="7772400" y="2953512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 bwMode="auto">
          <a:xfrm>
            <a:off x="4343400" y="4443984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 bwMode="auto">
          <a:xfrm>
            <a:off x="4038600" y="4507992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 bwMode="auto">
          <a:xfrm>
            <a:off x="5638800" y="3480816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pic>
        <p:nvPicPr>
          <p:cNvPr id="43" name="Picture 42" descr="4850L-Majorana_Transition_med-2010_08_17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" y="1473200"/>
            <a:ext cx="2819400" cy="18796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28600" y="15240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Aug 10: </a:t>
            </a:r>
            <a:r>
              <a:rPr lang="en-US" sz="1800" cap="small" dirty="0" err="1" smtClean="0">
                <a:solidFill>
                  <a:schemeClr val="bg1"/>
                </a:solidFill>
              </a:rPr>
              <a:t>Majorana</a:t>
            </a:r>
            <a:r>
              <a:rPr lang="en-US" sz="1800" dirty="0" smtClean="0">
                <a:solidFill>
                  <a:schemeClr val="bg1"/>
                </a:solidFill>
              </a:rPr>
              <a:t>/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            Transition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5" name="Picture 44" descr="4850L-DavisCampus_med-2010_08_17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78600" y="4919133"/>
            <a:ext cx="2336800" cy="1557867"/>
          </a:xfrm>
          <a:prstGeom prst="rect">
            <a:avLst/>
          </a:prstGeom>
        </p:spPr>
      </p:pic>
      <p:pic>
        <p:nvPicPr>
          <p:cNvPr id="46" name="Picture 26" descr="final_trans"/>
          <p:cNvPicPr>
            <a:picLocks noChangeAspect="1" noChangeArrowheads="1"/>
          </p:cNvPicPr>
          <p:nvPr/>
        </p:nvPicPr>
        <p:blipFill>
          <a:blip r:embed="rId11" cstate="print"/>
          <a:srcRect r="1256" b="558"/>
          <a:stretch>
            <a:fillRect/>
          </a:stretch>
        </p:blipFill>
        <p:spPr bwMode="auto">
          <a:xfrm>
            <a:off x="8466138" y="609600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6477000" y="4888468"/>
            <a:ext cx="241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Aug 10: Davis Cavern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 rot="16200000" flipH="1">
            <a:off x="7141464" y="3905502"/>
            <a:ext cx="2076198" cy="1879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6324600" y="2362200"/>
            <a:ext cx="277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6600" y="2743200"/>
            <a:ext cx="309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200" y="4267200"/>
            <a:ext cx="309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8600" y="6062246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14800" y="6172200"/>
            <a:ext cx="309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553200" y="6138446"/>
            <a:ext cx="309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8600" y="3014246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7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RossShaded.pdf"/>
          <p:cNvPicPr>
            <a:picLocks noChangeAspect="1"/>
          </p:cNvPicPr>
          <p:nvPr/>
        </p:nvPicPr>
        <p:blipFill>
          <a:blip r:embed="rId3" cstate="print"/>
          <a:srcRect l="7059" r="8235" b="10909"/>
          <a:stretch>
            <a:fillRect/>
          </a:stretch>
        </p:blipFill>
        <p:spPr>
          <a:xfrm rot="16200000">
            <a:off x="1355040" y="364440"/>
            <a:ext cx="5048369" cy="68719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Sanford Laboratory Infrastructure</a:t>
            </a:r>
            <a:endParaRPr lang="en-US" dirty="0"/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19063" y="768350"/>
            <a:ext cx="53818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A07600"/>
                </a:solidFill>
              </a:rPr>
              <a:t>4850L Ross Temporary Laboratory</a:t>
            </a:r>
            <a:endParaRPr lang="en-US" sz="1800" b="1" dirty="0">
              <a:solidFill>
                <a:srgbClr val="A07600"/>
              </a:solidFill>
            </a:endParaRPr>
          </a:p>
        </p:txBody>
      </p:sp>
      <p:pic>
        <p:nvPicPr>
          <p:cNvPr id="24" name="Picture 26" descr="final_trans"/>
          <p:cNvPicPr>
            <a:picLocks noChangeAspect="1" noChangeArrowheads="1"/>
          </p:cNvPicPr>
          <p:nvPr/>
        </p:nvPicPr>
        <p:blipFill>
          <a:blip r:embed="rId4" cstate="print"/>
          <a:srcRect r="1256" b="558"/>
          <a:stretch>
            <a:fillRect/>
          </a:stretch>
        </p:blipFill>
        <p:spPr bwMode="auto">
          <a:xfrm>
            <a:off x="8466138" y="609600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26"/>
          <p:cNvSpPr>
            <a:spLocks noChangeAspect="1"/>
          </p:cNvSpPr>
          <p:nvPr/>
        </p:nvSpPr>
        <p:spPr bwMode="auto">
          <a:xfrm>
            <a:off x="5385816" y="2286000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54172" y="1777424"/>
            <a:ext cx="751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Ross 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Shaft</a:t>
            </a:r>
            <a:endParaRPr lang="en-US" sz="1600" dirty="0">
              <a:solidFill>
                <a:srgbClr val="A50021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 bwMode="auto">
          <a:xfrm>
            <a:off x="5614416" y="5385816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5400000">
            <a:off x="1110313" y="1556688"/>
            <a:ext cx="219363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299724" y="1565924"/>
            <a:ext cx="219363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1219200" y="1554480"/>
            <a:ext cx="41910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031522" y="1371600"/>
            <a:ext cx="7784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~60 </a:t>
            </a:r>
            <a:r>
              <a:rPr lang="en-US" sz="1600" dirty="0" err="1" smtClean="0"/>
              <a:t>m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4800600" y="4419600"/>
            <a:ext cx="114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#6 Winze</a:t>
            </a:r>
            <a:endParaRPr lang="en-US" sz="1600" dirty="0">
              <a:solidFill>
                <a:srgbClr val="A5002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rot="5400000" flipH="1" flipV="1">
            <a:off x="5591046" y="1956816"/>
            <a:ext cx="238254" cy="4668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rot="16200000" flipV="1">
            <a:off x="5230368" y="4992182"/>
            <a:ext cx="609600" cy="2264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1" name="Picture 60" descr="TCR-Simple.gif"/>
          <p:cNvPicPr>
            <a:picLocks noChangeAspect="1"/>
          </p:cNvPicPr>
          <p:nvPr/>
        </p:nvPicPr>
        <p:blipFill>
          <a:blip r:embed="rId5" cstate="print"/>
          <a:srcRect l="33882" t="21818" r="25412" b="41018"/>
          <a:stretch>
            <a:fillRect/>
          </a:stretch>
        </p:blipFill>
        <p:spPr>
          <a:xfrm>
            <a:off x="6172200" y="2514600"/>
            <a:ext cx="2773042" cy="3276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4" name="Rectangle 63"/>
          <p:cNvSpPr/>
          <p:nvPr/>
        </p:nvSpPr>
        <p:spPr bwMode="auto">
          <a:xfrm>
            <a:off x="609600" y="2209800"/>
            <a:ext cx="1219200" cy="1371600"/>
          </a:xfrm>
          <a:prstGeom prst="rect">
            <a:avLst/>
          </a:prstGeom>
          <a:solidFill>
            <a:srgbClr val="0000FF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1828800" y="2209800"/>
            <a:ext cx="4343400" cy="304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1828800" y="3581400"/>
            <a:ext cx="4343400" cy="2209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rot="10800000">
            <a:off x="8586342" y="4971474"/>
            <a:ext cx="219363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rot="10800000">
            <a:off x="8577105" y="3048000"/>
            <a:ext cx="219363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8382000" y="3810000"/>
            <a:ext cx="622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16 </a:t>
            </a:r>
            <a:r>
              <a:rPr lang="en-US" sz="1600" dirty="0" err="1" smtClean="0"/>
              <a:t>m</a:t>
            </a:r>
            <a:endParaRPr lang="en-US" sz="1600" dirty="0"/>
          </a:p>
        </p:txBody>
      </p:sp>
      <p:cxnSp>
        <p:nvCxnSpPr>
          <p:cNvPr id="74" name="Straight Connector 73"/>
          <p:cNvCxnSpPr/>
          <p:nvPr/>
        </p:nvCxnSpPr>
        <p:spPr bwMode="auto">
          <a:xfrm rot="5400000">
            <a:off x="8309265" y="3425535"/>
            <a:ext cx="762000" cy="693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rot="5400000">
            <a:off x="8309265" y="4568535"/>
            <a:ext cx="762000" cy="693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rot="5400000">
            <a:off x="7206313" y="2702783"/>
            <a:ext cx="219363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rot="5400000">
            <a:off x="8500124" y="2716640"/>
            <a:ext cx="219363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7318305" y="2701629"/>
            <a:ext cx="295563" cy="46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rot="10800000">
            <a:off x="8315037" y="2703940"/>
            <a:ext cx="295563" cy="46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7715675" y="2514600"/>
            <a:ext cx="590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 </a:t>
            </a:r>
            <a:r>
              <a:rPr lang="en-US" sz="1600" dirty="0" err="1" smtClean="0"/>
              <a:t>m</a:t>
            </a:r>
            <a:endParaRPr lang="en-US" sz="16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7543800" y="2122054"/>
            <a:ext cx="2540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V="1">
            <a:off x="7797801" y="1937327"/>
            <a:ext cx="242454" cy="19627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8" name="TextBox 87"/>
          <p:cNvSpPr txBox="1"/>
          <p:nvPr/>
        </p:nvSpPr>
        <p:spPr>
          <a:xfrm>
            <a:off x="7295358" y="1258463"/>
            <a:ext cx="162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Davis Campus</a:t>
            </a:r>
            <a:endParaRPr lang="en-US" sz="1800" dirty="0"/>
          </a:p>
        </p:txBody>
      </p:sp>
      <p:sp>
        <p:nvSpPr>
          <p:cNvPr id="89" name="TextBox 88"/>
          <p:cNvSpPr txBox="1"/>
          <p:nvPr/>
        </p:nvSpPr>
        <p:spPr>
          <a:xfrm>
            <a:off x="7309225" y="1535668"/>
            <a:ext cx="126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(~1000 </a:t>
            </a:r>
            <a:r>
              <a:rPr lang="en-US" sz="1800" dirty="0" err="1" smtClean="0"/>
              <a:t>m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90" name="TextBox 89"/>
          <p:cNvSpPr txBox="1"/>
          <p:nvPr/>
        </p:nvSpPr>
        <p:spPr>
          <a:xfrm>
            <a:off x="4038600" y="2590800"/>
            <a:ext cx="1106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Electrical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Station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(Temp)</a:t>
            </a:r>
            <a:endParaRPr lang="en-US" sz="1600" dirty="0">
              <a:solidFill>
                <a:srgbClr val="A50021"/>
              </a:solidFill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 bwMode="auto">
          <a:xfrm>
            <a:off x="5285232" y="1728216"/>
            <a:ext cx="100584" cy="10058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cxnSp>
        <p:nvCxnSpPr>
          <p:cNvPr id="93" name="Straight Connector 92"/>
          <p:cNvCxnSpPr/>
          <p:nvPr/>
        </p:nvCxnSpPr>
        <p:spPr bwMode="auto">
          <a:xfrm rot="5400000" flipH="1" flipV="1">
            <a:off x="4617720" y="1920240"/>
            <a:ext cx="847854" cy="5802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Temporary (few years) Infrastructure</a:t>
            </a:r>
          </a:p>
        </p:txBody>
      </p:sp>
      <p:pic>
        <p:nvPicPr>
          <p:cNvPr id="7" name="Picture 26" descr="final_trans"/>
          <p:cNvPicPr>
            <a:picLocks noChangeAspect="1" noChangeArrowheads="1"/>
          </p:cNvPicPr>
          <p:nvPr/>
        </p:nvPicPr>
        <p:blipFill>
          <a:blip r:embed="rId3" cstate="print"/>
          <a:srcRect r="1256" b="558"/>
          <a:stretch>
            <a:fillRect/>
          </a:stretch>
        </p:blipFill>
        <p:spPr bwMode="auto">
          <a:xfrm>
            <a:off x="8466138" y="609600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9063" y="744538"/>
            <a:ext cx="5736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A07600"/>
                </a:solidFill>
              </a:rPr>
              <a:t>4850L </a:t>
            </a:r>
            <a:r>
              <a:rPr lang="en-US" sz="2400" b="1" cap="small" dirty="0" err="1" smtClean="0">
                <a:solidFill>
                  <a:srgbClr val="A07600"/>
                </a:solidFill>
              </a:rPr>
              <a:t>Majorana</a:t>
            </a:r>
            <a:r>
              <a:rPr lang="en-US" sz="2400" b="1" dirty="0" smtClean="0">
                <a:solidFill>
                  <a:srgbClr val="A07600"/>
                </a:solidFill>
              </a:rPr>
              <a:t> Electroforming Lab</a:t>
            </a:r>
          </a:p>
        </p:txBody>
      </p:sp>
      <p:pic>
        <p:nvPicPr>
          <p:cNvPr id="21" name="Content Placeholder 3" descr="HPIM2399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295400"/>
            <a:ext cx="4720713" cy="3527274"/>
          </a:xfrm>
          <a:prstGeom prst="rect">
            <a:avLst/>
          </a:prstGeom>
        </p:spPr>
      </p:pic>
      <p:pic>
        <p:nvPicPr>
          <p:cNvPr id="9" name="Picture 8" descr="101007_Majorana-cleanroom_0091_med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2819400"/>
            <a:ext cx="5257800" cy="3505200"/>
          </a:xfrm>
          <a:prstGeom prst="rect">
            <a:avLst/>
          </a:prstGeom>
        </p:spPr>
      </p:pic>
      <p:pic>
        <p:nvPicPr>
          <p:cNvPr id="14" name="Picture 26" descr="final_trans"/>
          <p:cNvPicPr>
            <a:picLocks noChangeAspect="1" noChangeArrowheads="1"/>
          </p:cNvPicPr>
          <p:nvPr/>
        </p:nvPicPr>
        <p:blipFill>
          <a:blip r:embed="rId3" cstate="print"/>
          <a:srcRect r="1256" b="558"/>
          <a:stretch>
            <a:fillRect/>
          </a:stretch>
        </p:blipFill>
        <p:spPr bwMode="auto">
          <a:xfrm>
            <a:off x="8468453" y="608677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657600" y="5943600"/>
            <a:ext cx="119185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Oct 2010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1295400"/>
            <a:ext cx="1190162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Sep 2010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5638800"/>
            <a:ext cx="283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 room nearly complete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Surface Laboratory</a:t>
            </a:r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5637213" y="890588"/>
            <a:ext cx="2552700" cy="354012"/>
          </a:xfrm>
          <a:prstGeom prst="roundRect">
            <a:avLst>
              <a:gd name="adj" fmla="val 403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19063" y="768350"/>
            <a:ext cx="6123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A07600"/>
                </a:solidFill>
              </a:rPr>
              <a:t>Surface Laboratory: 190 m</a:t>
            </a:r>
            <a:r>
              <a:rPr lang="en-US" sz="2400" b="1" baseline="30000" dirty="0" smtClean="0">
                <a:solidFill>
                  <a:srgbClr val="A07600"/>
                </a:solidFill>
              </a:rPr>
              <a:t>2</a:t>
            </a:r>
            <a:r>
              <a:rPr lang="en-US" sz="2400" b="1" dirty="0" smtClean="0">
                <a:solidFill>
                  <a:srgbClr val="A07600"/>
                </a:solidFill>
              </a:rPr>
              <a:t> Lab Space</a:t>
            </a:r>
          </a:p>
        </p:txBody>
      </p:sp>
      <p:pic>
        <p:nvPicPr>
          <p:cNvPr id="62469" name="Picture 10" descr="LUX Warehouse gra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63" y="1295400"/>
            <a:ext cx="5160828" cy="303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G_07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6899" y="1430836"/>
            <a:ext cx="3155973" cy="4207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0378" y="5269468"/>
            <a:ext cx="1228822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Dec 2009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UX-SurfaceLab-Orig_med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733800"/>
            <a:ext cx="2228850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3400" y="3745468"/>
            <a:ext cx="1227131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Sep 2008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5" name="Picture 14" descr="LUX-SurfaceLab_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4038600"/>
            <a:ext cx="3390900" cy="2260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4400" y="4038600"/>
            <a:ext cx="122228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May 2010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Initial Science: Physics</a:t>
            </a:r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119063" y="744538"/>
            <a:ext cx="5747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A07600"/>
                </a:solidFill>
              </a:rPr>
              <a:t>Large Underground Xenon (LUX-350)</a:t>
            </a: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76200" y="1255713"/>
            <a:ext cx="4549774" cy="47859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i="1" dirty="0" smtClean="0"/>
              <a:t>  </a:t>
            </a:r>
            <a:r>
              <a:rPr lang="en-US" sz="2000" dirty="0" smtClean="0">
                <a:solidFill>
                  <a:srgbClr val="000090"/>
                </a:solidFill>
              </a:rPr>
              <a:t>Project: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/>
              <a:t> </a:t>
            </a:r>
            <a:r>
              <a:rPr lang="en-US" i="1" dirty="0" smtClean="0"/>
              <a:t> Direct search for dark matter using 350 kg of xenon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 smtClean="0"/>
              <a:t>  Occupy Surface Laboratory to exercise procedures, test installation and detector operation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 smtClean="0"/>
              <a:t>  Small water tank to allow operation (larger one UG)</a:t>
            </a:r>
          </a:p>
          <a:p>
            <a:pPr lvl="1">
              <a:buClr>
                <a:schemeClr val="tx2"/>
              </a:buClr>
              <a:buFont typeface="Symbol" charset="2"/>
              <a:buNone/>
            </a:pPr>
            <a:endParaRPr lang="en-US" sz="400" i="1" dirty="0" smtClean="0"/>
          </a:p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dirty="0" smtClean="0">
                <a:solidFill>
                  <a:srgbClr val="A50021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Collaboration: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dirty="0">
                <a:solidFill>
                  <a:srgbClr val="A50021"/>
                </a:solidFill>
              </a:rPr>
              <a:t> </a:t>
            </a:r>
            <a:r>
              <a:rPr lang="en-US" dirty="0" smtClean="0">
                <a:solidFill>
                  <a:srgbClr val="A50021"/>
                </a:solidFill>
              </a:rPr>
              <a:t> </a:t>
            </a:r>
            <a:r>
              <a:rPr lang="en-US" i="1" dirty="0" smtClean="0"/>
              <a:t>~52 researchers (</a:t>
            </a:r>
            <a:r>
              <a:rPr lang="en-US" i="1" dirty="0" err="1" smtClean="0"/>
              <a:t>incl</a:t>
            </a:r>
            <a:r>
              <a:rPr lang="en-US" i="1" dirty="0" smtClean="0"/>
              <a:t> students)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 smtClean="0"/>
              <a:t>  14 institutions + Sanford Lab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endParaRPr lang="en-US" sz="400" i="1" dirty="0" smtClean="0"/>
          </a:p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Milestones: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>
                <a:solidFill>
                  <a:srgbClr val="096221"/>
                </a:solidFill>
              </a:rPr>
              <a:t> </a:t>
            </a:r>
            <a:r>
              <a:rPr lang="en-US" i="1" dirty="0" smtClean="0">
                <a:solidFill>
                  <a:srgbClr val="096221"/>
                </a:solidFill>
              </a:rPr>
              <a:t> </a:t>
            </a:r>
            <a:r>
              <a:rPr lang="en-US" i="1" dirty="0" smtClean="0"/>
              <a:t>Sep 09: Grad students onsite 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 smtClean="0"/>
              <a:t>  Dec 09: Surface Lab activity starts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 smtClean="0"/>
              <a:t> 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Winter 10 -&gt;: Surface detector ops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i="1" dirty="0" smtClean="0"/>
              <a:t>  </a:t>
            </a:r>
            <a:r>
              <a:rPr lang="en-US" i="1" dirty="0" smtClean="0">
                <a:solidFill>
                  <a:srgbClr val="808080"/>
                </a:solidFill>
              </a:rPr>
              <a:t>Fall/Winter 11: Davis Campus</a:t>
            </a:r>
          </a:p>
          <a:p>
            <a:pPr lvl="1">
              <a:buClr>
                <a:schemeClr val="tx2"/>
              </a:buClr>
            </a:pPr>
            <a:endParaRPr lang="en-US" sz="400" i="1" dirty="0" smtClean="0"/>
          </a:p>
        </p:txBody>
      </p:sp>
      <p:pic>
        <p:nvPicPr>
          <p:cNvPr id="7" name="Picture 26" descr="final_trans"/>
          <p:cNvPicPr>
            <a:picLocks noChangeAspect="1" noChangeArrowheads="1"/>
          </p:cNvPicPr>
          <p:nvPr/>
        </p:nvPicPr>
        <p:blipFill>
          <a:blip r:embed="rId3" cstate="print"/>
          <a:srcRect r="1256" b="558"/>
          <a:stretch>
            <a:fillRect/>
          </a:stretch>
        </p:blipFill>
        <p:spPr bwMode="auto">
          <a:xfrm>
            <a:off x="8466138" y="609600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UX-DetectorStand_Ennis-2010_07_22.jpg"/>
          <p:cNvPicPr>
            <a:picLocks noChangeAspect="1"/>
          </p:cNvPicPr>
          <p:nvPr/>
        </p:nvPicPr>
        <p:blipFill>
          <a:blip r:embed="rId4" cstate="print"/>
          <a:srcRect l="1127"/>
          <a:stretch>
            <a:fillRect/>
          </a:stretch>
        </p:blipFill>
        <p:spPr>
          <a:xfrm>
            <a:off x="5175427" y="4343400"/>
            <a:ext cx="3164341" cy="213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5200" y="6138446"/>
            <a:ext cx="1013418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Jul 2010</a:t>
            </a:r>
            <a:endParaRPr lang="en-US" sz="1600" dirty="0"/>
          </a:p>
        </p:txBody>
      </p:sp>
      <p:pic>
        <p:nvPicPr>
          <p:cNvPr id="14" name="Picture 13" descr="LUX-DetectorTestFit_med-2010_06_1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1066800"/>
            <a:ext cx="2971800" cy="198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7400" y="1066800"/>
            <a:ext cx="106461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Jun 2010</a:t>
            </a:r>
          </a:p>
        </p:txBody>
      </p:sp>
      <p:pic>
        <p:nvPicPr>
          <p:cNvPr id="9" name="Picture 8" descr="LUX-SurfaceLab_med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6300" y="1981200"/>
            <a:ext cx="217170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1981200"/>
            <a:ext cx="110699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May 2010</a:t>
            </a:r>
          </a:p>
        </p:txBody>
      </p:sp>
      <p:pic>
        <p:nvPicPr>
          <p:cNvPr id="16" name="Picture 15" descr="LUX-FlippedCryoCans_med-2010_06_09.jpg"/>
          <p:cNvPicPr>
            <a:picLocks noChangeAspect="1"/>
          </p:cNvPicPr>
          <p:nvPr/>
        </p:nvPicPr>
        <p:blipFill>
          <a:blip r:embed="rId7" cstate="print"/>
          <a:srcRect t="14648" b="2254"/>
          <a:stretch>
            <a:fillRect/>
          </a:stretch>
        </p:blipFill>
        <p:spPr>
          <a:xfrm>
            <a:off x="7140592" y="3048000"/>
            <a:ext cx="1851008" cy="23072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24800" y="3048000"/>
            <a:ext cx="106461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Jun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LUX in Davis Campus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122" name="Picture 2" descr="LUX_Detectorpng"/>
          <p:cNvPicPr>
            <a:picLocks noChangeAspect="1" noChangeArrowheads="1"/>
          </p:cNvPicPr>
          <p:nvPr/>
        </p:nvPicPr>
        <p:blipFill>
          <a:blip r:embed="rId2" cstate="print"/>
          <a:srcRect t="-6738" b="-6738"/>
          <a:stretch>
            <a:fillRect/>
          </a:stretch>
        </p:blipFill>
        <p:spPr bwMode="auto">
          <a:xfrm>
            <a:off x="0" y="3048001"/>
            <a:ext cx="462730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" descr="C:\Gil Documents\DUSEL\EarlyScience\LUX\Davis_Tank_3D_Labels.tiff"/>
          <p:cNvPicPr>
            <a:picLocks noChangeAspect="1" noChangeArrowheads="1"/>
          </p:cNvPicPr>
          <p:nvPr/>
        </p:nvPicPr>
        <p:blipFill>
          <a:blip r:embed="rId3" cstate="print"/>
          <a:srcRect t="1991"/>
          <a:stretch>
            <a:fillRect/>
          </a:stretch>
        </p:blipFill>
        <p:spPr bwMode="auto">
          <a:xfrm>
            <a:off x="5410200" y="3524481"/>
            <a:ext cx="3733800" cy="333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685800"/>
            <a:ext cx="4343400" cy="251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62001"/>
            <a:ext cx="394948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Initial Science: Physics</a:t>
            </a:r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119063" y="744538"/>
            <a:ext cx="40446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cap="small" dirty="0" err="1" smtClean="0">
                <a:solidFill>
                  <a:srgbClr val="A07600"/>
                </a:solidFill>
              </a:rPr>
              <a:t>Majorana</a:t>
            </a:r>
            <a:r>
              <a:rPr lang="en-US" sz="2400" b="1" cap="small" dirty="0" smtClean="0">
                <a:solidFill>
                  <a:srgbClr val="A07600"/>
                </a:solidFill>
              </a:rPr>
              <a:t> Demonstrator</a:t>
            </a: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403226" y="1255713"/>
            <a:ext cx="4549774" cy="49552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1800" i="1" dirty="0" smtClean="0"/>
              <a:t>  </a:t>
            </a:r>
            <a:r>
              <a:rPr lang="en-US" sz="2000" dirty="0" smtClean="0">
                <a:solidFill>
                  <a:srgbClr val="000090"/>
                </a:solidFill>
              </a:rPr>
              <a:t>Project: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/>
              <a:t> </a:t>
            </a:r>
            <a:r>
              <a:rPr lang="en-US" sz="1800" i="1" dirty="0" smtClean="0"/>
              <a:t> Investigate </a:t>
            </a:r>
            <a:r>
              <a:rPr lang="en-US" sz="1800" i="1" dirty="0" err="1" smtClean="0"/>
              <a:t>neutrinoless</a:t>
            </a:r>
            <a:r>
              <a:rPr lang="en-US" sz="1800" i="1" dirty="0" smtClean="0"/>
              <a:t> double beta decay using 40 kg </a:t>
            </a:r>
            <a:r>
              <a:rPr lang="en-US" sz="1800" i="1" dirty="0" err="1" smtClean="0"/>
              <a:t>Ge</a:t>
            </a:r>
            <a:r>
              <a:rPr lang="en-US" sz="1800" i="1" dirty="0" smtClean="0"/>
              <a:t> </a:t>
            </a:r>
            <a:r>
              <a:rPr lang="en-US" sz="1600" i="1" dirty="0" smtClean="0">
                <a:solidFill>
                  <a:srgbClr val="A50021"/>
                </a:solidFill>
              </a:rPr>
              <a:t>(some natural, some enriched </a:t>
            </a:r>
            <a:r>
              <a:rPr lang="en-US" sz="1600" i="1" baseline="30000" dirty="0" smtClean="0">
                <a:solidFill>
                  <a:srgbClr val="A50021"/>
                </a:solidFill>
              </a:rPr>
              <a:t>76</a:t>
            </a:r>
            <a:r>
              <a:rPr lang="en-US" sz="1600" i="1" dirty="0" smtClean="0">
                <a:solidFill>
                  <a:srgbClr val="A50021"/>
                </a:solidFill>
              </a:rPr>
              <a:t>Ge)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Demonstrating technology for 1- </a:t>
            </a:r>
            <a:r>
              <a:rPr lang="en-US" sz="1800" i="1" dirty="0" err="1" smtClean="0"/>
              <a:t>tonne</a:t>
            </a:r>
            <a:r>
              <a:rPr lang="en-US" sz="1800" i="1" dirty="0" smtClean="0"/>
              <a:t> detector </a:t>
            </a:r>
            <a:r>
              <a:rPr lang="en-US" sz="1600" i="1" dirty="0" smtClean="0">
                <a:solidFill>
                  <a:srgbClr val="A50021"/>
                </a:solidFill>
              </a:rPr>
              <a:t>(requires &lt; 1 </a:t>
            </a:r>
            <a:r>
              <a:rPr lang="en-US" sz="1600" i="1" dirty="0" err="1" smtClean="0">
                <a:solidFill>
                  <a:srgbClr val="A50021"/>
                </a:solidFill>
              </a:rPr>
              <a:t>bkgd</a:t>
            </a:r>
            <a:r>
              <a:rPr lang="en-US" sz="1600" i="1" dirty="0" smtClean="0">
                <a:solidFill>
                  <a:srgbClr val="A50021"/>
                </a:solidFill>
              </a:rPr>
              <a:t> count per year near signal region!)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Electroform copper for shielding and detector components</a:t>
            </a:r>
          </a:p>
          <a:p>
            <a:pPr lvl="1">
              <a:buClr>
                <a:schemeClr val="tx2"/>
              </a:buClr>
              <a:buFont typeface="Symbol" charset="2"/>
              <a:buNone/>
            </a:pPr>
            <a:endParaRPr lang="en-US" sz="400" i="1" dirty="0" smtClean="0"/>
          </a:p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dirty="0" smtClean="0">
                <a:solidFill>
                  <a:srgbClr val="A50021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Collaboration: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dirty="0">
                <a:solidFill>
                  <a:srgbClr val="A50021"/>
                </a:solidFill>
              </a:rPr>
              <a:t> </a:t>
            </a:r>
            <a:r>
              <a:rPr lang="en-US" sz="1800" dirty="0" smtClean="0">
                <a:solidFill>
                  <a:srgbClr val="A50021"/>
                </a:solidFill>
              </a:rPr>
              <a:t> </a:t>
            </a:r>
            <a:r>
              <a:rPr lang="en-US" sz="1800" i="1" dirty="0" smtClean="0"/>
              <a:t>~93 researchers </a:t>
            </a:r>
            <a:r>
              <a:rPr lang="en-US" i="1" dirty="0" smtClean="0"/>
              <a:t>(</a:t>
            </a:r>
            <a:r>
              <a:rPr lang="en-US" i="1" dirty="0" err="1" smtClean="0"/>
              <a:t>incl</a:t>
            </a:r>
            <a:r>
              <a:rPr lang="en-US" i="1" dirty="0" smtClean="0"/>
              <a:t> students)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18 institutions + Sanford Lab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endParaRPr lang="en-US" sz="400" i="1" dirty="0" smtClean="0"/>
          </a:p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Milestones: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>
                <a:solidFill>
                  <a:srgbClr val="096221"/>
                </a:solidFill>
              </a:rPr>
              <a:t> </a:t>
            </a:r>
            <a:r>
              <a:rPr lang="en-US" sz="1800" i="1" dirty="0" smtClean="0">
                <a:solidFill>
                  <a:srgbClr val="096221"/>
                </a:solidFill>
              </a:rPr>
              <a:t> </a:t>
            </a:r>
            <a:r>
              <a:rPr lang="en-US" sz="1800" i="1" dirty="0" smtClean="0"/>
              <a:t>Jun/Aug 09: </a:t>
            </a:r>
            <a:r>
              <a:rPr lang="en-US" sz="1800" i="1" dirty="0" err="1" smtClean="0"/>
              <a:t>Pb</a:t>
            </a:r>
            <a:r>
              <a:rPr lang="en-US" sz="1800" i="1" dirty="0" smtClean="0"/>
              <a:t>, Cu onsite 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Dec 09: Temp lab work begins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</a:t>
            </a:r>
            <a:r>
              <a:rPr lang="en-US" sz="1800" i="1" dirty="0" smtClean="0">
                <a:solidFill>
                  <a:srgbClr val="808080"/>
                </a:solidFill>
              </a:rPr>
              <a:t>Winter 10: Occupy TCR, </a:t>
            </a:r>
            <a:r>
              <a:rPr lang="en-US" sz="1800" i="1" dirty="0" err="1" smtClean="0">
                <a:solidFill>
                  <a:srgbClr val="808080"/>
                </a:solidFill>
              </a:rPr>
              <a:t>e</a:t>
            </a:r>
            <a:r>
              <a:rPr lang="en-US" sz="1800" i="1" dirty="0" smtClean="0">
                <a:solidFill>
                  <a:srgbClr val="808080"/>
                </a:solidFill>
              </a:rPr>
              <a:t>-form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</a:t>
            </a:r>
            <a:r>
              <a:rPr lang="en-US" sz="1800" i="1" dirty="0" smtClean="0">
                <a:solidFill>
                  <a:srgbClr val="808080"/>
                </a:solidFill>
              </a:rPr>
              <a:t>Fall/Winter 11: Davis Campus</a:t>
            </a:r>
          </a:p>
        </p:txBody>
      </p:sp>
      <p:pic>
        <p:nvPicPr>
          <p:cNvPr id="23" name="Picture 22" descr="100602_MajoranaCollaboration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1386" y="1066801"/>
            <a:ext cx="3431237" cy="2286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59986" y="1066800"/>
            <a:ext cx="1064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Jun 2010</a:t>
            </a:r>
            <a:endParaRPr lang="en-US" sz="1600" dirty="0"/>
          </a:p>
        </p:txBody>
      </p:sp>
      <p:pic>
        <p:nvPicPr>
          <p:cNvPr id="11" name="Content Placeholder 8" descr="Shield_OneOut_600dp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10200" y="4780403"/>
            <a:ext cx="3352800" cy="1696597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pic>
      <p:pic>
        <p:nvPicPr>
          <p:cNvPr id="7" name="Picture 26" descr="final_trans"/>
          <p:cNvPicPr>
            <a:picLocks noChangeAspect="1" noChangeArrowheads="1"/>
          </p:cNvPicPr>
          <p:nvPr/>
        </p:nvPicPr>
        <p:blipFill>
          <a:blip r:embed="rId5" cstate="print"/>
          <a:srcRect r="1256" b="558"/>
          <a:stretch>
            <a:fillRect/>
          </a:stretch>
        </p:blipFill>
        <p:spPr bwMode="auto">
          <a:xfrm>
            <a:off x="8466138" y="609600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JD-EForm.tiff"/>
          <p:cNvPicPr>
            <a:picLocks noChangeAspect="1"/>
          </p:cNvPicPr>
          <p:nvPr/>
        </p:nvPicPr>
        <p:blipFill>
          <a:blip r:embed="rId6" cstate="print"/>
          <a:srcRect r="664"/>
          <a:stretch>
            <a:fillRect/>
          </a:stretch>
        </p:blipFill>
        <p:spPr>
          <a:xfrm>
            <a:off x="5029200" y="3156440"/>
            <a:ext cx="2286000" cy="1720360"/>
          </a:xfrm>
          <a:prstGeom prst="rect">
            <a:avLst/>
          </a:prstGeom>
        </p:spPr>
      </p:pic>
      <p:pic>
        <p:nvPicPr>
          <p:cNvPr id="13" name="Content Placeholder 5" descr="UW String w_splitnut R2_A.JPG"/>
          <p:cNvPicPr>
            <a:picLocks noChangeAspect="1"/>
          </p:cNvPicPr>
          <p:nvPr/>
        </p:nvPicPr>
        <p:blipFill>
          <a:blip r:embed="rId7" cstate="print"/>
          <a:srcRect l="30490" r="46860"/>
          <a:stretch>
            <a:fillRect/>
          </a:stretch>
        </p:blipFill>
        <p:spPr bwMode="auto">
          <a:xfrm>
            <a:off x="7924800" y="1991097"/>
            <a:ext cx="1042498" cy="2961903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Early Science: Physics</a:t>
            </a: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19063" y="768350"/>
            <a:ext cx="7619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A07600"/>
                </a:solidFill>
              </a:rPr>
              <a:t>4850L Davis Campus:</a:t>
            </a:r>
            <a:r>
              <a:rPr lang="en-US" sz="2400" b="1" dirty="0" smtClean="0">
                <a:solidFill>
                  <a:srgbClr val="A07600"/>
                </a:solidFill>
              </a:rPr>
              <a:t> </a:t>
            </a:r>
            <a:r>
              <a:rPr lang="en-US" sz="2400" b="1" cap="small" dirty="0" err="1" smtClean="0">
                <a:solidFill>
                  <a:srgbClr val="A07600"/>
                </a:solidFill>
              </a:rPr>
              <a:t>Majorana</a:t>
            </a:r>
            <a:r>
              <a:rPr lang="en-US" sz="2400" b="1" dirty="0" smtClean="0">
                <a:solidFill>
                  <a:srgbClr val="A07600"/>
                </a:solidFill>
              </a:rPr>
              <a:t> Lab + Transition</a:t>
            </a:r>
            <a:endParaRPr lang="en-US" sz="2000" b="1" dirty="0">
              <a:solidFill>
                <a:srgbClr val="A07600"/>
              </a:solidFill>
            </a:endParaRPr>
          </a:p>
        </p:txBody>
      </p:sp>
      <p:sp>
        <p:nvSpPr>
          <p:cNvPr id="66565" name="TextBox 12"/>
          <p:cNvSpPr txBox="1">
            <a:spLocks noChangeArrowheads="1"/>
          </p:cNvSpPr>
          <p:nvPr/>
        </p:nvSpPr>
        <p:spPr bwMode="auto">
          <a:xfrm>
            <a:off x="6629400" y="5691703"/>
            <a:ext cx="1555576" cy="36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Davis Cavern</a:t>
            </a:r>
          </a:p>
        </p:txBody>
      </p:sp>
      <p:sp>
        <p:nvSpPr>
          <p:cNvPr id="66566" name="TextBox 13"/>
          <p:cNvSpPr txBox="1">
            <a:spLocks noChangeArrowheads="1"/>
          </p:cNvSpPr>
          <p:nvPr/>
        </p:nvSpPr>
        <p:spPr bwMode="auto">
          <a:xfrm>
            <a:off x="1079678" y="5691703"/>
            <a:ext cx="8222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Yates</a:t>
            </a: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Shaft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6567" name="Right Arrow 20"/>
          <p:cNvSpPr>
            <a:spLocks noChangeArrowheads="1"/>
          </p:cNvSpPr>
          <p:nvPr/>
        </p:nvSpPr>
        <p:spPr bwMode="auto">
          <a:xfrm>
            <a:off x="8208888" y="5718882"/>
            <a:ext cx="540018" cy="315597"/>
          </a:xfrm>
          <a:prstGeom prst="rightArrow">
            <a:avLst>
              <a:gd name="adj1" fmla="val 50000"/>
              <a:gd name="adj2" fmla="val 5013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1463675" eaLnBrk="1" hangingPunct="1"/>
            <a:endParaRPr lang="en-US" sz="2900"/>
          </a:p>
        </p:txBody>
      </p:sp>
      <p:sp>
        <p:nvSpPr>
          <p:cNvPr id="66568" name="Right Arrow 20"/>
          <p:cNvSpPr>
            <a:spLocks noChangeArrowheads="1"/>
          </p:cNvSpPr>
          <p:nvPr/>
        </p:nvSpPr>
        <p:spPr bwMode="auto">
          <a:xfrm rot="10800000">
            <a:off x="450850" y="5727690"/>
            <a:ext cx="539750" cy="315922"/>
          </a:xfrm>
          <a:prstGeom prst="rightArrow">
            <a:avLst>
              <a:gd name="adj1" fmla="val 50000"/>
              <a:gd name="adj2" fmla="val 50054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1463675" eaLnBrk="1" hangingPunct="1"/>
            <a:endParaRPr lang="en-US" sz="2900"/>
          </a:p>
        </p:txBody>
      </p:sp>
      <p:sp>
        <p:nvSpPr>
          <p:cNvPr id="66570" name="TextBox 17"/>
          <p:cNvSpPr txBox="1">
            <a:spLocks noChangeArrowheads="1"/>
          </p:cNvSpPr>
          <p:nvPr/>
        </p:nvSpPr>
        <p:spPr bwMode="auto">
          <a:xfrm>
            <a:off x="3895048" y="5712204"/>
            <a:ext cx="116199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660066"/>
                </a:solidFill>
              </a:rPr>
              <a:t>Material</a:t>
            </a:r>
          </a:p>
          <a:p>
            <a:pPr eaLnBrk="1" hangingPunct="1"/>
            <a:r>
              <a:rPr lang="en-US" sz="1600" dirty="0" smtClean="0">
                <a:solidFill>
                  <a:srgbClr val="660066"/>
                </a:solidFill>
              </a:rPr>
              <a:t>Transition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66571" name="TextBox 19"/>
          <p:cNvSpPr txBox="1">
            <a:spLocks noChangeArrowheads="1"/>
          </p:cNvSpPr>
          <p:nvPr/>
        </p:nvSpPr>
        <p:spPr bwMode="auto">
          <a:xfrm>
            <a:off x="631291" y="1391127"/>
            <a:ext cx="2676729" cy="3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rgbClr val="096221"/>
                </a:solidFill>
              </a:rPr>
              <a:t>Mechanical/Electrical/Air</a:t>
            </a:r>
          </a:p>
        </p:txBody>
      </p:sp>
      <p:sp>
        <p:nvSpPr>
          <p:cNvPr id="66572" name="TextBox 17"/>
          <p:cNvSpPr txBox="1">
            <a:spLocks noChangeArrowheads="1"/>
          </p:cNvSpPr>
          <p:nvPr/>
        </p:nvSpPr>
        <p:spPr bwMode="auto">
          <a:xfrm>
            <a:off x="2454564" y="5713793"/>
            <a:ext cx="116199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660066"/>
                </a:solidFill>
              </a:rPr>
              <a:t>Personnel</a:t>
            </a:r>
          </a:p>
          <a:p>
            <a:pPr eaLnBrk="1" hangingPunct="1"/>
            <a:r>
              <a:rPr lang="en-US" sz="1600" dirty="0" smtClean="0">
                <a:solidFill>
                  <a:srgbClr val="660066"/>
                </a:solidFill>
              </a:rPr>
              <a:t>Transition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5334000" y="5699125"/>
            <a:ext cx="11759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16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Cleanroom</a:t>
            </a:r>
            <a:endParaRPr lang="en-US" sz="1600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eaLnBrk="1" hangingPunct="1">
              <a:defRPr/>
            </a:pPr>
            <a:r>
              <a:rPr lang="en-US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(Class 100)</a:t>
            </a:r>
            <a:endParaRPr lang="en-US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30213" y="1788842"/>
            <a:ext cx="8353425" cy="3920555"/>
            <a:chOff x="265113" y="1789043"/>
            <a:chExt cx="8353425" cy="3920435"/>
          </a:xfrm>
        </p:grpSpPr>
        <p:pic>
          <p:nvPicPr>
            <p:cNvPr id="6657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22424"/>
            <a:stretch>
              <a:fillRect/>
            </a:stretch>
          </p:blipFill>
          <p:spPr bwMode="auto">
            <a:xfrm>
              <a:off x="265113" y="1908175"/>
              <a:ext cx="8353425" cy="367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9" name="Rectangle 21"/>
            <p:cNvSpPr>
              <a:spLocks noChangeArrowheads="1"/>
            </p:cNvSpPr>
            <p:nvPr/>
          </p:nvSpPr>
          <p:spPr bwMode="auto">
            <a:xfrm>
              <a:off x="1137478" y="2771913"/>
              <a:ext cx="1358348" cy="1910522"/>
            </a:xfrm>
            <a:prstGeom prst="rect">
              <a:avLst/>
            </a:prstGeom>
            <a:solidFill>
              <a:srgbClr val="096221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0" name="Rectangle 22"/>
            <p:cNvSpPr>
              <a:spLocks noChangeArrowheads="1"/>
            </p:cNvSpPr>
            <p:nvPr/>
          </p:nvSpPr>
          <p:spPr bwMode="auto">
            <a:xfrm>
              <a:off x="2495826" y="2771913"/>
              <a:ext cx="1016000" cy="430696"/>
            </a:xfrm>
            <a:prstGeom prst="rect">
              <a:avLst/>
            </a:prstGeom>
            <a:solidFill>
              <a:srgbClr val="096221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1" name="Rectangle 23"/>
            <p:cNvSpPr>
              <a:spLocks noChangeArrowheads="1"/>
            </p:cNvSpPr>
            <p:nvPr/>
          </p:nvSpPr>
          <p:spPr bwMode="auto">
            <a:xfrm>
              <a:off x="2517913" y="3213652"/>
              <a:ext cx="640522" cy="1468783"/>
            </a:xfrm>
            <a:prstGeom prst="rect">
              <a:avLst/>
            </a:prstGeom>
            <a:solidFill>
              <a:srgbClr val="6600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2" name="Rectangle 24"/>
            <p:cNvSpPr>
              <a:spLocks noChangeArrowheads="1"/>
            </p:cNvSpPr>
            <p:nvPr/>
          </p:nvSpPr>
          <p:spPr bwMode="auto">
            <a:xfrm>
              <a:off x="3434522" y="4594087"/>
              <a:ext cx="982869" cy="452783"/>
            </a:xfrm>
            <a:prstGeom prst="rect">
              <a:avLst/>
            </a:prstGeom>
            <a:solidFill>
              <a:srgbClr val="6600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3" name="Rectangle 25"/>
            <p:cNvSpPr>
              <a:spLocks noChangeArrowheads="1"/>
            </p:cNvSpPr>
            <p:nvPr/>
          </p:nvSpPr>
          <p:spPr bwMode="auto">
            <a:xfrm>
              <a:off x="4693478" y="2771913"/>
              <a:ext cx="1391479" cy="982870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4" name="Rectangle 26"/>
            <p:cNvSpPr>
              <a:spLocks noChangeArrowheads="1"/>
            </p:cNvSpPr>
            <p:nvPr/>
          </p:nvSpPr>
          <p:spPr bwMode="auto">
            <a:xfrm>
              <a:off x="3821043" y="2771913"/>
              <a:ext cx="850348" cy="1524000"/>
            </a:xfrm>
            <a:prstGeom prst="rect">
              <a:avLst/>
            </a:prstGeom>
            <a:solidFill>
              <a:srgbClr val="804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5" name="Rectangle 27"/>
            <p:cNvSpPr>
              <a:spLocks noChangeArrowheads="1"/>
            </p:cNvSpPr>
            <p:nvPr/>
          </p:nvSpPr>
          <p:spPr bwMode="auto">
            <a:xfrm>
              <a:off x="4671392" y="3765827"/>
              <a:ext cx="1203739" cy="905565"/>
            </a:xfrm>
            <a:prstGeom prst="rect">
              <a:avLst/>
            </a:prstGeom>
            <a:solidFill>
              <a:srgbClr val="804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6" name="Line 35"/>
            <p:cNvSpPr>
              <a:spLocks noChangeShapeType="1"/>
            </p:cNvSpPr>
            <p:nvPr/>
          </p:nvSpPr>
          <p:spPr bwMode="auto">
            <a:xfrm flipV="1">
              <a:off x="2849217" y="4413154"/>
              <a:ext cx="8370" cy="1296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908675" y="4019683"/>
              <a:ext cx="541338" cy="63021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65" charset="0"/>
              </a:endParaRPr>
            </a:p>
          </p:txBody>
        </p:sp>
        <p:sp>
          <p:nvSpPr>
            <p:cNvPr id="66588" name="Line 33"/>
            <p:cNvSpPr>
              <a:spLocks noChangeShapeType="1"/>
            </p:cNvSpPr>
            <p:nvPr/>
          </p:nvSpPr>
          <p:spPr bwMode="auto">
            <a:xfrm>
              <a:off x="1800087" y="1800088"/>
              <a:ext cx="7568" cy="15031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9" name="Line 31"/>
            <p:cNvSpPr>
              <a:spLocks noChangeShapeType="1"/>
            </p:cNvSpPr>
            <p:nvPr/>
          </p:nvSpPr>
          <p:spPr bwMode="auto">
            <a:xfrm flipH="1" flipV="1">
              <a:off x="4148082" y="4766948"/>
              <a:ext cx="15308" cy="9425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0" name="Line 28"/>
            <p:cNvSpPr>
              <a:spLocks noChangeShapeType="1"/>
            </p:cNvSpPr>
            <p:nvPr/>
          </p:nvSpPr>
          <p:spPr bwMode="auto">
            <a:xfrm>
              <a:off x="5753652" y="1800086"/>
              <a:ext cx="32282" cy="15224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1" name="Line 27"/>
            <p:cNvSpPr>
              <a:spLocks noChangeShapeType="1"/>
            </p:cNvSpPr>
            <p:nvPr/>
          </p:nvSpPr>
          <p:spPr bwMode="auto">
            <a:xfrm>
              <a:off x="4262783" y="1800087"/>
              <a:ext cx="26218" cy="18108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2" name="Rectangle 32"/>
            <p:cNvSpPr>
              <a:spLocks noChangeArrowheads="1"/>
            </p:cNvSpPr>
            <p:nvPr/>
          </p:nvSpPr>
          <p:spPr bwMode="auto">
            <a:xfrm>
              <a:off x="6294783" y="2860261"/>
              <a:ext cx="1247913" cy="100495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3" name="Line 30"/>
            <p:cNvSpPr>
              <a:spLocks noChangeShapeType="1"/>
            </p:cNvSpPr>
            <p:nvPr/>
          </p:nvSpPr>
          <p:spPr bwMode="auto">
            <a:xfrm>
              <a:off x="6924261" y="1789043"/>
              <a:ext cx="264" cy="16015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4" name="Line 35"/>
            <p:cNvSpPr>
              <a:spLocks noChangeShapeType="1"/>
            </p:cNvSpPr>
            <p:nvPr/>
          </p:nvSpPr>
          <p:spPr bwMode="auto">
            <a:xfrm flipV="1">
              <a:off x="6159500" y="4410944"/>
              <a:ext cx="19964" cy="8469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575" name="TextBox 33"/>
          <p:cNvSpPr txBox="1">
            <a:spLocks noChangeArrowheads="1"/>
          </p:cNvSpPr>
          <p:nvPr/>
        </p:nvSpPr>
        <p:spPr bwMode="auto">
          <a:xfrm>
            <a:off x="3429170" y="1391271"/>
            <a:ext cx="1511752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804000"/>
                </a:solidFill>
              </a:rPr>
              <a:t>Machine Shop</a:t>
            </a:r>
          </a:p>
        </p:txBody>
      </p:sp>
      <p:sp>
        <p:nvSpPr>
          <p:cNvPr id="66576" name="TextBox 34"/>
          <p:cNvSpPr txBox="1">
            <a:spLocks noChangeArrowheads="1"/>
          </p:cNvSpPr>
          <p:nvPr/>
        </p:nvSpPr>
        <p:spPr bwMode="auto">
          <a:xfrm>
            <a:off x="6953435" y="1389063"/>
            <a:ext cx="1062811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66577" name="TextBox 35"/>
          <p:cNvSpPr txBox="1">
            <a:spLocks noChangeArrowheads="1"/>
          </p:cNvSpPr>
          <p:nvPr/>
        </p:nvSpPr>
        <p:spPr bwMode="auto">
          <a:xfrm>
            <a:off x="5110717" y="1389065"/>
            <a:ext cx="1633981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</a:rPr>
              <a:t>Electroforming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 rot="5400000">
            <a:off x="5943600" y="5257800"/>
            <a:ext cx="3810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Initial Science: Physics</a:t>
            </a:r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119063" y="744538"/>
            <a:ext cx="908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A07600"/>
                </a:solidFill>
              </a:rPr>
              <a:t>Center for Ultra-low Background </a:t>
            </a:r>
            <a:r>
              <a:rPr lang="en-US" sz="2400" b="1" dirty="0" err="1" smtClean="0">
                <a:solidFill>
                  <a:srgbClr val="A07600"/>
                </a:solidFill>
              </a:rPr>
              <a:t>Expts</a:t>
            </a:r>
            <a:r>
              <a:rPr lang="en-US" sz="2400" b="1" dirty="0" smtClean="0">
                <a:solidFill>
                  <a:srgbClr val="A07600"/>
                </a:solidFill>
              </a:rPr>
              <a:t> at DUSEL (CUBED)</a:t>
            </a: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403226" y="1255713"/>
            <a:ext cx="4549774" cy="47089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1800" i="1" dirty="0" smtClean="0"/>
              <a:t>  </a:t>
            </a:r>
            <a:r>
              <a:rPr lang="en-US" sz="2000" dirty="0" smtClean="0">
                <a:solidFill>
                  <a:srgbClr val="000090"/>
                </a:solidFill>
              </a:rPr>
              <a:t>Project: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South Dakota Governor’s Research Center </a:t>
            </a:r>
            <a:r>
              <a:rPr lang="en-US" sz="1600" i="1" dirty="0" smtClean="0"/>
              <a:t>($3M funded 2009-2014)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Manufacture high-purity crystals (</a:t>
            </a:r>
            <a:r>
              <a:rPr lang="en-US" sz="1800" i="1" dirty="0" err="1" smtClean="0"/>
              <a:t>Ge</a:t>
            </a:r>
            <a:r>
              <a:rPr lang="en-US" sz="1800" i="1" dirty="0" smtClean="0"/>
              <a:t>; possibly </a:t>
            </a:r>
            <a:r>
              <a:rPr lang="en-US" sz="1800" i="1" dirty="0" err="1" smtClean="0"/>
              <a:t>NaI</a:t>
            </a:r>
            <a:r>
              <a:rPr lang="en-US" sz="1800" i="1" dirty="0" smtClean="0"/>
              <a:t>, CdWO</a:t>
            </a:r>
            <a:r>
              <a:rPr lang="en-US" sz="1800" i="1" baseline="-25000" dirty="0" smtClean="0"/>
              <a:t>4</a:t>
            </a:r>
            <a:r>
              <a:rPr lang="en-US" sz="1800" i="1" dirty="0" smtClean="0"/>
              <a:t>)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Activities include crystal growth, zone refining and detector development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$3M from DOE </a:t>
            </a:r>
            <a:r>
              <a:rPr lang="en-US" sz="1800" i="1" dirty="0" err="1" smtClean="0"/>
              <a:t>EPSCoR</a:t>
            </a:r>
            <a:r>
              <a:rPr lang="en-US" sz="1800" i="1" dirty="0" smtClean="0"/>
              <a:t> </a:t>
            </a:r>
            <a:r>
              <a:rPr lang="en-US" sz="1600" i="1" dirty="0" smtClean="0"/>
              <a:t>(3 yrs) </a:t>
            </a:r>
          </a:p>
          <a:p>
            <a:pPr lvl="1">
              <a:buClr>
                <a:schemeClr val="tx2"/>
              </a:buClr>
              <a:buFont typeface="Symbol" charset="2"/>
              <a:buNone/>
            </a:pPr>
            <a:endParaRPr lang="en-US" sz="400" i="1" dirty="0" smtClean="0"/>
          </a:p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dirty="0" smtClean="0">
                <a:solidFill>
                  <a:srgbClr val="A50021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Collaboration: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dirty="0">
                <a:solidFill>
                  <a:srgbClr val="A50021"/>
                </a:solidFill>
              </a:rPr>
              <a:t> </a:t>
            </a:r>
            <a:r>
              <a:rPr lang="en-US" sz="1800" dirty="0" smtClean="0">
                <a:solidFill>
                  <a:srgbClr val="A50021"/>
                </a:solidFill>
              </a:rPr>
              <a:t> </a:t>
            </a:r>
            <a:r>
              <a:rPr lang="en-US" sz="1800" i="1" dirty="0" smtClean="0"/>
              <a:t>~54 researchers </a:t>
            </a:r>
            <a:r>
              <a:rPr lang="en-US" i="1" dirty="0" smtClean="0"/>
              <a:t>(</a:t>
            </a:r>
            <a:r>
              <a:rPr lang="en-US" i="1" dirty="0" err="1" smtClean="0"/>
              <a:t>incl</a:t>
            </a:r>
            <a:r>
              <a:rPr lang="en-US" i="1" dirty="0" smtClean="0"/>
              <a:t> students)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7 institutions + advisors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endParaRPr lang="en-US" sz="400" i="1" dirty="0" smtClean="0"/>
          </a:p>
          <a:p>
            <a:pPr>
              <a:buClr>
                <a:schemeClr val="tx2"/>
              </a:buClr>
              <a:buFont typeface="Times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Milestones: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>
                <a:solidFill>
                  <a:srgbClr val="096221"/>
                </a:solidFill>
              </a:rPr>
              <a:t> </a:t>
            </a:r>
            <a:r>
              <a:rPr lang="en-US" sz="1800" i="1" dirty="0" smtClean="0">
                <a:solidFill>
                  <a:srgbClr val="096221"/>
                </a:solidFill>
              </a:rPr>
              <a:t> </a:t>
            </a:r>
            <a:r>
              <a:rPr lang="en-US" sz="1800" i="1" dirty="0" smtClean="0"/>
              <a:t>May 09,10: </a:t>
            </a:r>
            <a:r>
              <a:rPr lang="en-US" sz="1800" i="1" dirty="0" err="1" smtClean="0"/>
              <a:t>Collab</a:t>
            </a:r>
            <a:r>
              <a:rPr lang="en-US" sz="1800" i="1" dirty="0" smtClean="0"/>
              <a:t> meeting at Lab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Jun 10: </a:t>
            </a:r>
            <a:r>
              <a:rPr lang="en-US" sz="1800" i="1" dirty="0" err="1" smtClean="0"/>
              <a:t>Xstal</a:t>
            </a:r>
            <a:r>
              <a:rPr lang="en-US" sz="1800" i="1" dirty="0" smtClean="0"/>
              <a:t> pullers, </a:t>
            </a:r>
            <a:r>
              <a:rPr lang="en-US" sz="1800" i="1" dirty="0" err="1" smtClean="0"/>
              <a:t>Ge</a:t>
            </a:r>
            <a:r>
              <a:rPr lang="en-US" sz="1800" i="1" dirty="0" smtClean="0"/>
              <a:t> at USD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  Next 2 yrs: Surface labs</a:t>
            </a:r>
          </a:p>
          <a:p>
            <a:pPr lvl="1">
              <a:buClr>
                <a:schemeClr val="tx2"/>
              </a:buClr>
              <a:buFont typeface="Symbol" charset="2"/>
              <a:buChar char=""/>
            </a:pPr>
            <a:r>
              <a:rPr lang="en-US" sz="1800" i="1" dirty="0" smtClean="0"/>
              <a:t>  </a:t>
            </a:r>
            <a:r>
              <a:rPr lang="en-US" sz="1800" i="1" dirty="0" smtClean="0">
                <a:solidFill>
                  <a:srgbClr val="808080"/>
                </a:solidFill>
              </a:rPr>
              <a:t>Summer 12: Underground lab</a:t>
            </a:r>
          </a:p>
        </p:txBody>
      </p:sp>
      <p:pic>
        <p:nvPicPr>
          <p:cNvPr id="9" name="Picture 8" descr="100521_Group_straight_med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6533" y="1371600"/>
            <a:ext cx="3832667" cy="25211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2539" y="1371600"/>
            <a:ext cx="110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May 2010</a:t>
            </a:r>
            <a:endParaRPr lang="en-US" sz="1600" dirty="0"/>
          </a:p>
        </p:txBody>
      </p:sp>
      <p:pic>
        <p:nvPicPr>
          <p:cNvPr id="14" name="Picture 13" descr="CUBED-crystalgrower_med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5330" y="3733800"/>
            <a:ext cx="1819415" cy="2717800"/>
          </a:xfrm>
          <a:prstGeom prst="rect">
            <a:avLst/>
          </a:prstGeom>
        </p:spPr>
      </p:pic>
      <p:pic>
        <p:nvPicPr>
          <p:cNvPr id="7" name="Picture 26" descr="final_trans"/>
          <p:cNvPicPr>
            <a:picLocks noChangeAspect="1" noChangeArrowheads="1"/>
          </p:cNvPicPr>
          <p:nvPr/>
        </p:nvPicPr>
        <p:blipFill>
          <a:blip r:embed="rId5" cstate="print"/>
          <a:srcRect r="1256" b="558"/>
          <a:stretch>
            <a:fillRect/>
          </a:stretch>
        </p:blipFill>
        <p:spPr bwMode="auto">
          <a:xfrm>
            <a:off x="8466138" y="609600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901982" y="3733800"/>
            <a:ext cx="1013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Jul 2010</a:t>
            </a:r>
            <a:endParaRPr lang="en-US" sz="1600" dirty="0"/>
          </a:p>
        </p:txBody>
      </p:sp>
      <p:pic>
        <p:nvPicPr>
          <p:cNvPr id="13" name="Picture 12" descr="CUBED_Crystal_med.jpeg"/>
          <p:cNvPicPr>
            <a:picLocks noChangeAspect="1"/>
          </p:cNvPicPr>
          <p:nvPr/>
        </p:nvPicPr>
        <p:blipFill>
          <a:blip r:embed="rId6" cstate="print"/>
          <a:srcRect l="30992" t="23148" r="26343"/>
          <a:stretch>
            <a:fillRect/>
          </a:stretch>
        </p:blipFill>
        <p:spPr>
          <a:xfrm>
            <a:off x="5105400" y="3810000"/>
            <a:ext cx="2057400" cy="24798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3810000"/>
            <a:ext cx="1078440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Sep 2010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smtClean="0"/>
              <a:t>Location and background</a:t>
            </a:r>
          </a:p>
          <a:p>
            <a:r>
              <a:rPr lang="en-US" sz="4000" dirty="0" smtClean="0"/>
              <a:t>Sanford Laboratory and DUSEL</a:t>
            </a:r>
          </a:p>
          <a:p>
            <a:r>
              <a:rPr lang="en-US" sz="4000" dirty="0" smtClean="0"/>
              <a:t>Science goals</a:t>
            </a:r>
          </a:p>
          <a:p>
            <a:r>
              <a:rPr lang="en-US" sz="4000" dirty="0" smtClean="0"/>
              <a:t>Current and near-future activities at Sanford Laboratory</a:t>
            </a:r>
          </a:p>
          <a:p>
            <a:r>
              <a:rPr lang="en-US" sz="4000" dirty="0" smtClean="0"/>
              <a:t>Overview of the proposed DUSEL facility</a:t>
            </a:r>
          </a:p>
          <a:p>
            <a:r>
              <a:rPr lang="en-US" sz="4000" dirty="0" smtClean="0"/>
              <a:t>Potential experiments</a:t>
            </a:r>
          </a:p>
          <a:p>
            <a:r>
              <a:rPr lang="en-US" sz="4000" dirty="0" smtClean="0"/>
              <a:t>Planning</a:t>
            </a:r>
          </a:p>
          <a:p>
            <a:r>
              <a:rPr lang="en-US" sz="4000" dirty="0" smtClean="0"/>
              <a:t>Very much a high-level summary!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Initial Science at Sanford Lab</a:t>
            </a:r>
            <a:endParaRPr lang="en-US" dirty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19063" y="766763"/>
            <a:ext cx="8765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A07600"/>
                </a:solidFill>
              </a:rPr>
              <a:t>Initial Science Research Groups and Laboratory Footprint</a:t>
            </a:r>
            <a:endParaRPr lang="en-US" sz="1800" b="1" dirty="0">
              <a:solidFill>
                <a:srgbClr val="A07600"/>
              </a:solidFill>
            </a:endParaRP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49238" y="1245543"/>
            <a:ext cx="4267200" cy="50790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noAutofit/>
          </a:bodyPr>
          <a:lstStyle/>
          <a:p>
            <a:pPr>
              <a:buClr>
                <a:schemeClr val="tx2"/>
              </a:buClr>
            </a:pPr>
            <a:r>
              <a:rPr lang="en-US" sz="1600" b="1" dirty="0" smtClean="0">
                <a:solidFill>
                  <a:srgbClr val="A50021"/>
                </a:solidFill>
              </a:rPr>
              <a:t> Surface</a:t>
            </a:r>
            <a:r>
              <a:rPr lang="en-US" sz="1600" dirty="0" smtClean="0">
                <a:solidFill>
                  <a:srgbClr val="096221"/>
                </a:solidFill>
              </a:rPr>
              <a:t>   USD</a:t>
            </a:r>
            <a:r>
              <a:rPr lang="en-US" sz="1600" dirty="0">
                <a:solidFill>
                  <a:srgbClr val="096221"/>
                </a:solidFill>
              </a:rPr>
              <a:t>/BHSU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Gamma, </a:t>
            </a:r>
            <a:r>
              <a:rPr lang="en-US" sz="1600" i="1" dirty="0" err="1">
                <a:solidFill>
                  <a:srgbClr val="000000"/>
                </a:solidFill>
              </a:rPr>
              <a:t>Rn</a:t>
            </a:r>
            <a:endParaRPr lang="en-US" sz="1600" i="1" dirty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    </a:t>
            </a:r>
            <a:r>
              <a:rPr lang="en-US" sz="1600" dirty="0" smtClean="0">
                <a:solidFill>
                  <a:srgbClr val="096221"/>
                </a:solidFill>
              </a:rPr>
              <a:t>     Regis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err="1">
                <a:solidFill>
                  <a:srgbClr val="000000"/>
                </a:solidFill>
              </a:rPr>
              <a:t>Muon</a:t>
            </a:r>
            <a:endParaRPr lang="en-US" sz="1600" i="1" dirty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  </a:t>
            </a:r>
            <a:r>
              <a:rPr lang="en-US" sz="1600" dirty="0" smtClean="0">
                <a:solidFill>
                  <a:srgbClr val="096221"/>
                </a:solidFill>
              </a:rPr>
              <a:t>       SDSMT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</a:t>
            </a:r>
            <a:r>
              <a:rPr lang="en-US" sz="1600" dirty="0">
                <a:solidFill>
                  <a:srgbClr val="096221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Climate station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  </a:t>
            </a:r>
            <a:r>
              <a:rPr lang="en-US" sz="1600" dirty="0" smtClean="0">
                <a:solidFill>
                  <a:srgbClr val="096221"/>
                </a:solidFill>
              </a:rPr>
              <a:t>       UT/</a:t>
            </a:r>
            <a:r>
              <a:rPr lang="en-US" sz="1600" dirty="0">
                <a:solidFill>
                  <a:srgbClr val="096221"/>
                </a:solidFill>
              </a:rPr>
              <a:t>BHSU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</a:t>
            </a:r>
            <a:r>
              <a:rPr lang="en-US" sz="1600" dirty="0">
                <a:solidFill>
                  <a:srgbClr val="096221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Mag</a:t>
            </a:r>
            <a:r>
              <a:rPr lang="en-US" sz="1600" i="1" dirty="0" smtClean="0">
                <a:solidFill>
                  <a:srgbClr val="000000"/>
                </a:solidFill>
              </a:rPr>
              <a:t> field, Ross/Yates</a:t>
            </a: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     USGS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Microgravity </a:t>
            </a:r>
          </a:p>
          <a:p>
            <a:pPr>
              <a:buClr>
                <a:schemeClr val="tx2"/>
              </a:buClr>
            </a:pPr>
            <a:endParaRPr lang="en-US" sz="300" dirty="0" smtClean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</a:t>
            </a:r>
            <a:r>
              <a:rPr lang="en-US" sz="1600" b="1" dirty="0" smtClean="0">
                <a:solidFill>
                  <a:srgbClr val="A50021"/>
                </a:solidFill>
              </a:rPr>
              <a:t>300L</a:t>
            </a:r>
            <a:r>
              <a:rPr lang="en-US" sz="1600" dirty="0" smtClean="0">
                <a:solidFill>
                  <a:srgbClr val="096221"/>
                </a:solidFill>
              </a:rPr>
              <a:t>   DUGL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Low-freq seismometer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   </a:t>
            </a:r>
            <a:r>
              <a:rPr lang="en-US" sz="1600" dirty="0" smtClean="0">
                <a:solidFill>
                  <a:srgbClr val="096221"/>
                </a:solidFill>
              </a:rPr>
              <a:t>      USD</a:t>
            </a:r>
            <a:r>
              <a:rPr lang="en-US" sz="1600" dirty="0">
                <a:solidFill>
                  <a:srgbClr val="096221"/>
                </a:solidFill>
              </a:rPr>
              <a:t>/BHSU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err="1" smtClean="0">
                <a:solidFill>
                  <a:srgbClr val="000000"/>
                </a:solidFill>
              </a:rPr>
              <a:t>Rn</a:t>
            </a:r>
            <a:endParaRPr lang="en-US" sz="1600" i="1" dirty="0" smtClean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     SDSMT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Signal propagation</a:t>
            </a: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     BHSU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Biology baseline samples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endParaRPr lang="en-US" sz="3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</a:t>
            </a:r>
            <a:r>
              <a:rPr lang="en-US" sz="1600" dirty="0" smtClean="0">
                <a:solidFill>
                  <a:srgbClr val="096221"/>
                </a:solidFill>
              </a:rPr>
              <a:t>    </a:t>
            </a:r>
            <a:r>
              <a:rPr lang="en-US" sz="1600" b="1" dirty="0">
                <a:solidFill>
                  <a:srgbClr val="A50021"/>
                </a:solidFill>
              </a:rPr>
              <a:t>800L</a:t>
            </a:r>
            <a:r>
              <a:rPr lang="en-US" sz="1600" dirty="0">
                <a:solidFill>
                  <a:srgbClr val="096221"/>
                </a:solidFill>
              </a:rPr>
              <a:t> </a:t>
            </a:r>
            <a:r>
              <a:rPr lang="en-US" sz="1600" dirty="0" smtClean="0">
                <a:solidFill>
                  <a:srgbClr val="096221"/>
                </a:solidFill>
              </a:rPr>
              <a:t>  DUGL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Low-freq seismometer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 </a:t>
            </a:r>
            <a:r>
              <a:rPr lang="en-US" sz="1600" dirty="0" smtClean="0">
                <a:solidFill>
                  <a:srgbClr val="096221"/>
                </a:solidFill>
              </a:rPr>
              <a:t>        </a:t>
            </a:r>
            <a:r>
              <a:rPr lang="en-US" sz="1600" dirty="0">
                <a:solidFill>
                  <a:srgbClr val="096221"/>
                </a:solidFill>
              </a:rPr>
              <a:t>USD/BHSU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Gamma, </a:t>
            </a:r>
            <a:r>
              <a:rPr lang="en-US" sz="1600" i="1" dirty="0" err="1">
                <a:solidFill>
                  <a:srgbClr val="000000"/>
                </a:solidFill>
              </a:rPr>
              <a:t>Rn</a:t>
            </a:r>
            <a:r>
              <a:rPr lang="en-US" sz="1600" i="1" dirty="0">
                <a:solidFill>
                  <a:srgbClr val="000000"/>
                </a:solidFill>
              </a:rPr>
              <a:t>     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00000"/>
                </a:solidFill>
              </a:rPr>
              <a:t>              </a:t>
            </a:r>
            <a:r>
              <a:rPr lang="en-US" sz="1600" dirty="0" smtClean="0">
                <a:solidFill>
                  <a:srgbClr val="000000"/>
                </a:solidFill>
              </a:rPr>
              <a:t>        </a:t>
            </a:r>
            <a:r>
              <a:rPr lang="en-US" sz="1600" dirty="0" smtClean="0">
                <a:solidFill>
                  <a:srgbClr val="096221"/>
                </a:solidFill>
              </a:rPr>
              <a:t>Regis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Muon</a:t>
            </a:r>
            <a:r>
              <a:rPr lang="en-US" sz="1600" i="1" dirty="0">
                <a:solidFill>
                  <a:srgbClr val="000000"/>
                </a:solidFill>
              </a:rPr>
              <a:t>/neutron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    </a:t>
            </a:r>
            <a:r>
              <a:rPr lang="en-US" sz="1600" dirty="0" smtClean="0">
                <a:solidFill>
                  <a:srgbClr val="096221"/>
                </a:solidFill>
              </a:rPr>
              <a:t>     LBNL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CO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 sequestration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00000"/>
                </a:solidFill>
              </a:rPr>
              <a:t>                 </a:t>
            </a:r>
            <a:r>
              <a:rPr lang="en-US" sz="1600" i="1" dirty="0" smtClean="0">
                <a:solidFill>
                  <a:srgbClr val="000000"/>
                </a:solidFill>
              </a:rPr>
              <a:t>     </a:t>
            </a:r>
            <a:r>
              <a:rPr lang="en-US" sz="1600" cap="small" dirty="0" err="1" smtClean="0">
                <a:solidFill>
                  <a:srgbClr val="096221"/>
                </a:solidFill>
              </a:rPr>
              <a:t>Majorana</a:t>
            </a:r>
            <a:r>
              <a:rPr lang="en-US" sz="1600" dirty="0" smtClean="0">
                <a:solidFill>
                  <a:srgbClr val="096221"/>
                </a:solidFill>
              </a:rPr>
              <a:t>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Pb</a:t>
            </a:r>
            <a:r>
              <a:rPr lang="en-US" sz="1600" i="1" dirty="0" smtClean="0">
                <a:solidFill>
                  <a:srgbClr val="000000"/>
                </a:solidFill>
              </a:rPr>
              <a:t>, Cu storage</a:t>
            </a: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     PODS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Geology </a:t>
            </a:r>
            <a:r>
              <a:rPr lang="en-US" sz="1100" i="1" dirty="0" smtClean="0">
                <a:solidFill>
                  <a:srgbClr val="000000"/>
                </a:solidFill>
              </a:rPr>
              <a:t>(</a:t>
            </a:r>
            <a:r>
              <a:rPr lang="en-US" sz="1100" i="1" dirty="0" err="1" smtClean="0">
                <a:solidFill>
                  <a:srgbClr val="000000"/>
                </a:solidFill>
              </a:rPr>
              <a:t>pet,ore</a:t>
            </a:r>
            <a:r>
              <a:rPr lang="en-US" sz="1100" i="1" dirty="0" smtClean="0">
                <a:solidFill>
                  <a:srgbClr val="000000"/>
                </a:solidFill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</a:rPr>
              <a:t>dep,struct</a:t>
            </a:r>
            <a:r>
              <a:rPr lang="en-US" sz="1100" i="1" dirty="0" smtClean="0">
                <a:solidFill>
                  <a:srgbClr val="000000"/>
                </a:solidFill>
              </a:rPr>
              <a:t>)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</a:p>
          <a:p>
            <a:pPr>
              <a:buClr>
                <a:schemeClr val="tx2"/>
              </a:buClr>
            </a:pPr>
            <a:endParaRPr lang="en-US" sz="300" dirty="0">
              <a:solidFill>
                <a:srgbClr val="096221"/>
              </a:solidFill>
            </a:endParaRPr>
          </a:p>
          <a:p>
            <a:pPr>
              <a:spcAft>
                <a:spcPts val="0"/>
              </a:spcAft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</a:t>
            </a:r>
            <a:r>
              <a:rPr lang="en-US" sz="1600" dirty="0" smtClean="0">
                <a:solidFill>
                  <a:srgbClr val="096221"/>
                </a:solidFill>
              </a:rPr>
              <a:t>  </a:t>
            </a:r>
            <a:r>
              <a:rPr lang="en-US" sz="1600" b="1" dirty="0" smtClean="0">
                <a:solidFill>
                  <a:srgbClr val="A50021"/>
                </a:solidFill>
              </a:rPr>
              <a:t>1250L</a:t>
            </a:r>
            <a:r>
              <a:rPr lang="en-US" sz="1600" dirty="0" smtClean="0">
                <a:solidFill>
                  <a:srgbClr val="096221"/>
                </a:solidFill>
              </a:rPr>
              <a:t>   SDSMT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/>
              <a:t>Climate </a:t>
            </a:r>
            <a:r>
              <a:rPr lang="en-US" sz="1600" i="1" dirty="0" smtClean="0"/>
              <a:t>station</a:t>
            </a:r>
          </a:p>
          <a:p>
            <a:pPr>
              <a:spcAft>
                <a:spcPts val="0"/>
              </a:spcAft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     USD/BHSU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err="1" smtClean="0">
                <a:solidFill>
                  <a:srgbClr val="000000"/>
                </a:solidFill>
              </a:rPr>
              <a:t>Rn</a:t>
            </a:r>
            <a:endParaRPr lang="en-US" sz="1600" i="1" dirty="0" smtClean="0"/>
          </a:p>
          <a:p>
            <a:pPr>
              <a:buClr>
                <a:schemeClr val="tx2"/>
              </a:buClr>
            </a:pPr>
            <a:endParaRPr lang="en-US" sz="300" dirty="0"/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A50021"/>
                </a:solidFill>
              </a:rPr>
              <a:t> </a:t>
            </a:r>
            <a:r>
              <a:rPr lang="en-US" sz="1600" b="1" dirty="0" smtClean="0">
                <a:solidFill>
                  <a:srgbClr val="A50021"/>
                </a:solidFill>
              </a:rPr>
              <a:t>  1700L  </a:t>
            </a:r>
            <a:r>
              <a:rPr lang="en-US" sz="1600" dirty="0">
                <a:solidFill>
                  <a:srgbClr val="096221"/>
                </a:solidFill>
              </a:rPr>
              <a:t>SDSU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/>
              <a:t>Bio samples</a:t>
            </a:r>
          </a:p>
          <a:p>
            <a:pPr>
              <a:buClr>
                <a:schemeClr val="tx2"/>
              </a:buClr>
            </a:pPr>
            <a:endParaRPr lang="en-US" sz="3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</a:t>
            </a:r>
            <a:r>
              <a:rPr lang="en-US" sz="1600" dirty="0" smtClean="0">
                <a:solidFill>
                  <a:srgbClr val="096221"/>
                </a:solidFill>
              </a:rPr>
              <a:t>   </a:t>
            </a:r>
            <a:r>
              <a:rPr lang="en-US" sz="1600" b="1" dirty="0">
                <a:solidFill>
                  <a:srgbClr val="A50021"/>
                </a:solidFill>
              </a:rPr>
              <a:t>2000L</a:t>
            </a:r>
            <a:r>
              <a:rPr lang="en-US" sz="1600" dirty="0">
                <a:solidFill>
                  <a:srgbClr val="096221"/>
                </a:solidFill>
              </a:rPr>
              <a:t>   SDSMT/</a:t>
            </a:r>
            <a:r>
              <a:rPr lang="en-US" sz="1600" dirty="0" smtClean="0">
                <a:solidFill>
                  <a:srgbClr val="096221"/>
                </a:solidFill>
              </a:rPr>
              <a:t>FNAL/UW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Water-level                  </a:t>
            </a:r>
          </a:p>
          <a:p>
            <a:pPr>
              <a:buClr>
                <a:schemeClr val="tx2"/>
              </a:buClr>
            </a:pPr>
            <a:r>
              <a:rPr lang="en-US" sz="1600" i="1" dirty="0" smtClean="0">
                <a:solidFill>
                  <a:srgbClr val="000000"/>
                </a:solidFill>
              </a:rPr>
              <a:t>                                       </a:t>
            </a:r>
            <a:r>
              <a:rPr lang="en-US" sz="1600" i="1" dirty="0" err="1" smtClean="0">
                <a:solidFill>
                  <a:srgbClr val="000000"/>
                </a:solidFill>
              </a:rPr>
              <a:t>tiltmeters</a:t>
            </a:r>
            <a:r>
              <a:rPr lang="en-US" sz="1600" i="1" dirty="0" smtClean="0">
                <a:solidFill>
                  <a:srgbClr val="000000"/>
                </a:solidFill>
              </a:rPr>
              <a:t>  </a:t>
            </a:r>
            <a:r>
              <a:rPr lang="en-US" sz="1600" i="1" dirty="0">
                <a:solidFill>
                  <a:srgbClr val="000000"/>
                </a:solidFill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</a:rPr>
              <a:t>x3), climate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687888" y="1243585"/>
            <a:ext cx="4224337" cy="508101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noAutofit/>
          </a:bodyPr>
          <a:lstStyle/>
          <a:p>
            <a:pPr>
              <a:buClr>
                <a:schemeClr val="tx2"/>
              </a:buClr>
            </a:pPr>
            <a:r>
              <a:rPr lang="en-US" sz="1600" b="1" dirty="0" smtClean="0">
                <a:solidFill>
                  <a:srgbClr val="A50021"/>
                </a:solidFill>
              </a:rPr>
              <a:t>2000L  </a:t>
            </a:r>
            <a:r>
              <a:rPr lang="en-US" sz="1600" dirty="0" smtClean="0">
                <a:solidFill>
                  <a:srgbClr val="096221"/>
                </a:solidFill>
              </a:rPr>
              <a:t>SDSMT/UCB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err="1" smtClean="0">
                <a:solidFill>
                  <a:srgbClr val="000000"/>
                </a:solidFill>
              </a:rPr>
              <a:t>Seismo</a:t>
            </a:r>
            <a:r>
              <a:rPr lang="en-US" sz="1600" i="1" dirty="0" smtClean="0">
                <a:solidFill>
                  <a:srgbClr val="000000"/>
                </a:solidFill>
              </a:rPr>
              <a:t>/tilt (x2)</a:t>
            </a:r>
            <a:r>
              <a:rPr lang="en-US" sz="1600" b="1" dirty="0" smtClean="0">
                <a:solidFill>
                  <a:srgbClr val="A50021"/>
                </a:solidFill>
              </a:rPr>
              <a:t> </a:t>
            </a:r>
          </a:p>
          <a:p>
            <a:pPr>
              <a:buClr>
                <a:schemeClr val="tx2"/>
              </a:buClr>
            </a:pPr>
            <a:r>
              <a:rPr lang="en-US" sz="1400" i="1" dirty="0" smtClean="0">
                <a:solidFill>
                  <a:srgbClr val="A50021"/>
                </a:solidFill>
              </a:rPr>
              <a:t>(cont)</a:t>
            </a:r>
            <a:r>
              <a:rPr lang="en-US" sz="1400" b="1" dirty="0" smtClean="0">
                <a:solidFill>
                  <a:srgbClr val="A50021"/>
                </a:solidFill>
              </a:rPr>
              <a:t>    </a:t>
            </a:r>
            <a:r>
              <a:rPr lang="en-US" sz="1600" dirty="0" smtClean="0">
                <a:solidFill>
                  <a:srgbClr val="096221"/>
                </a:solidFill>
              </a:rPr>
              <a:t>DUGL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Low-freq seismometer (x3)</a:t>
            </a:r>
          </a:p>
          <a:p>
            <a:pPr>
              <a:buClr>
                <a:schemeClr val="tx2"/>
              </a:buClr>
            </a:pPr>
            <a:r>
              <a:rPr lang="en-US" sz="1400" i="1" dirty="0" smtClean="0">
                <a:solidFill>
                  <a:srgbClr val="A50021"/>
                </a:solidFill>
              </a:rPr>
              <a:t>               </a:t>
            </a:r>
            <a:r>
              <a:rPr lang="en-US" sz="1600" dirty="0" smtClean="0">
                <a:solidFill>
                  <a:srgbClr val="096221"/>
                </a:solidFill>
              </a:rPr>
              <a:t>USD/Regis 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Gamma, </a:t>
            </a:r>
            <a:r>
              <a:rPr lang="en-US" sz="1600" i="1" dirty="0" err="1" smtClean="0">
                <a:solidFill>
                  <a:srgbClr val="000000"/>
                </a:solidFill>
              </a:rPr>
              <a:t>Rn</a:t>
            </a:r>
            <a:r>
              <a:rPr lang="en-US" sz="1600" i="1" dirty="0" smtClean="0">
                <a:solidFill>
                  <a:srgbClr val="000000"/>
                </a:solidFill>
              </a:rPr>
              <a:t> and                            </a:t>
            </a:r>
          </a:p>
          <a:p>
            <a:pPr>
              <a:buClr>
                <a:schemeClr val="tx2"/>
              </a:buClr>
            </a:pPr>
            <a:r>
              <a:rPr lang="en-US" sz="1600" i="1" dirty="0" smtClean="0">
                <a:solidFill>
                  <a:srgbClr val="000000"/>
                </a:solidFill>
              </a:rPr>
              <a:t>                                      </a:t>
            </a:r>
            <a:r>
              <a:rPr lang="en-US" sz="1600" i="1" dirty="0" err="1" smtClean="0">
                <a:solidFill>
                  <a:srgbClr val="000000"/>
                </a:solidFill>
              </a:rPr>
              <a:t>muon</a:t>
            </a:r>
            <a:r>
              <a:rPr lang="en-US" sz="1600" i="1" dirty="0">
                <a:solidFill>
                  <a:srgbClr val="000000"/>
                </a:solidFill>
              </a:rPr>
              <a:t>/neutron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00000"/>
                </a:solidFill>
              </a:rPr>
              <a:t>              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96221"/>
                </a:solidFill>
              </a:rPr>
              <a:t>BHSU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Seeps, fungus </a:t>
            </a:r>
            <a:r>
              <a:rPr lang="en-US" sz="1600" i="1" dirty="0">
                <a:solidFill>
                  <a:srgbClr val="000000"/>
                </a:solidFill>
              </a:rPr>
              <a:t>samples (x2)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</a:t>
            </a:r>
            <a:r>
              <a:rPr lang="en-US" sz="1600" dirty="0" smtClean="0">
                <a:solidFill>
                  <a:srgbClr val="096221"/>
                </a:solidFill>
              </a:rPr>
              <a:t>    </a:t>
            </a:r>
            <a:r>
              <a:rPr lang="en-US" sz="1600" dirty="0">
                <a:solidFill>
                  <a:srgbClr val="096221"/>
                </a:solidFill>
              </a:rPr>
              <a:t>LBNL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CO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 sequestration</a:t>
            </a:r>
          </a:p>
          <a:p>
            <a:pPr>
              <a:buClr>
                <a:schemeClr val="tx2"/>
              </a:buClr>
            </a:pPr>
            <a:endParaRPr lang="en-US" sz="5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A50021"/>
                </a:solidFill>
              </a:rPr>
              <a:t>2600L</a:t>
            </a:r>
            <a:r>
              <a:rPr lang="en-US" sz="1600" dirty="0">
                <a:solidFill>
                  <a:srgbClr val="096221"/>
                </a:solidFill>
              </a:rPr>
              <a:t>   SDSMT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/>
              <a:t>Climate station (x2)</a:t>
            </a:r>
          </a:p>
          <a:p>
            <a:pPr>
              <a:buClr>
                <a:schemeClr val="tx2"/>
              </a:buClr>
            </a:pPr>
            <a:endParaRPr lang="en-US" sz="5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A50021"/>
                </a:solidFill>
              </a:rPr>
              <a:t>3350L</a:t>
            </a:r>
            <a:r>
              <a:rPr lang="en-US" sz="1600" dirty="0">
                <a:solidFill>
                  <a:srgbClr val="096221"/>
                </a:solidFill>
              </a:rPr>
              <a:t>   Utah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/>
              <a:t>Extensometers</a:t>
            </a:r>
          </a:p>
          <a:p>
            <a:pPr>
              <a:buClr>
                <a:schemeClr val="tx2"/>
              </a:buClr>
            </a:pPr>
            <a:endParaRPr lang="en-US" sz="5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A50021"/>
                </a:solidFill>
              </a:rPr>
              <a:t>4100L</a:t>
            </a:r>
            <a:r>
              <a:rPr lang="en-US" sz="1600" dirty="0">
                <a:solidFill>
                  <a:srgbClr val="096221"/>
                </a:solidFill>
              </a:rPr>
              <a:t>   DUGL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Low-freq </a:t>
            </a:r>
            <a:r>
              <a:rPr lang="en-US" sz="1600" i="1" dirty="0" smtClean="0">
                <a:solidFill>
                  <a:srgbClr val="000000"/>
                </a:solidFill>
              </a:rPr>
              <a:t>seismometer (x3)</a:t>
            </a: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UW</a:t>
            </a:r>
            <a:r>
              <a:rPr lang="en-US" sz="1600" dirty="0">
                <a:solidFill>
                  <a:srgbClr val="096221"/>
                </a:solidFill>
              </a:rPr>
              <a:t>/MT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Optical</a:t>
            </a:r>
            <a:r>
              <a:rPr lang="en-US" sz="1600" i="1" dirty="0" smtClean="0">
                <a:solidFill>
                  <a:srgbClr val="000000"/>
                </a:solidFill>
              </a:rPr>
              <a:t> extensometers</a:t>
            </a:r>
          </a:p>
          <a:p>
            <a:pPr>
              <a:buClr>
                <a:schemeClr val="tx2"/>
              </a:buClr>
            </a:pPr>
            <a:r>
              <a:rPr lang="en-US" sz="1600" i="1" dirty="0" smtClean="0">
                <a:solidFill>
                  <a:srgbClr val="000000"/>
                </a:solidFill>
              </a:rPr>
              <a:t>                 </a:t>
            </a:r>
            <a:r>
              <a:rPr lang="en-US" sz="1600" dirty="0" smtClean="0">
                <a:solidFill>
                  <a:srgbClr val="096221"/>
                </a:solidFill>
              </a:rPr>
              <a:t>SDSMT/UCB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Seismometers/tilt</a:t>
            </a:r>
          </a:p>
          <a:p>
            <a:pPr>
              <a:buClr>
                <a:schemeClr val="tx2"/>
              </a:buClr>
            </a:pPr>
            <a:r>
              <a:rPr lang="en-US" sz="1600" i="1" dirty="0" smtClean="0">
                <a:solidFill>
                  <a:srgbClr val="000000"/>
                </a:solidFill>
              </a:rPr>
              <a:t>                 </a:t>
            </a:r>
            <a:r>
              <a:rPr lang="en-US" sz="1600" dirty="0" smtClean="0">
                <a:solidFill>
                  <a:srgbClr val="096221"/>
                </a:solidFill>
              </a:rPr>
              <a:t>BHSU, Many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Biology sampling</a:t>
            </a:r>
          </a:p>
          <a:p>
            <a:pPr>
              <a:buClr>
                <a:schemeClr val="tx2"/>
              </a:buClr>
            </a:pPr>
            <a:endParaRPr lang="en-US" sz="5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A50021"/>
                </a:solidFill>
              </a:rPr>
              <a:t>4550L</a:t>
            </a:r>
            <a:r>
              <a:rPr lang="en-US" sz="1600" dirty="0">
                <a:solidFill>
                  <a:srgbClr val="096221"/>
                </a:solidFill>
              </a:rPr>
              <a:t>   USD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/>
              <a:t>Gamma, </a:t>
            </a:r>
            <a:r>
              <a:rPr lang="en-US" sz="1600" i="1" dirty="0" err="1" smtClean="0"/>
              <a:t>Rn</a:t>
            </a:r>
            <a:endParaRPr lang="en-US" sz="1600" i="1" dirty="0" smtClean="0"/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Many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Bio samples pump water </a:t>
            </a:r>
            <a:endParaRPr lang="en-US" sz="1600" i="1" dirty="0" smtClean="0"/>
          </a:p>
          <a:p>
            <a:pPr>
              <a:buClr>
                <a:schemeClr val="tx2"/>
              </a:buClr>
            </a:pPr>
            <a:endParaRPr lang="en-US" sz="5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A50021"/>
                </a:solidFill>
              </a:rPr>
              <a:t>4850L</a:t>
            </a:r>
            <a:r>
              <a:rPr lang="en-US" sz="1600" dirty="0">
                <a:solidFill>
                  <a:srgbClr val="096221"/>
                </a:solidFill>
              </a:rPr>
              <a:t>   SDSMT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err="1"/>
              <a:t>Hydrometry</a:t>
            </a:r>
            <a:r>
              <a:rPr lang="en-US" sz="1600" i="1" dirty="0"/>
              <a:t> probes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</a:t>
            </a:r>
            <a:r>
              <a:rPr lang="en-US" sz="1600" dirty="0" smtClean="0">
                <a:solidFill>
                  <a:srgbClr val="096221"/>
                </a:solidFill>
              </a:rPr>
              <a:t>    </a:t>
            </a:r>
            <a:r>
              <a:rPr lang="en-US" sz="1600" dirty="0">
                <a:solidFill>
                  <a:srgbClr val="096221"/>
                </a:solidFill>
              </a:rPr>
              <a:t>LBNL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</a:rPr>
              <a:t>CO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sequestration </a:t>
            </a:r>
            <a:r>
              <a:rPr lang="en-US" sz="1100" i="1" dirty="0" smtClean="0">
                <a:solidFill>
                  <a:srgbClr val="000000"/>
                </a:solidFill>
              </a:rPr>
              <a:t>(removed)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rgbClr val="096221"/>
                </a:solidFill>
              </a:rPr>
              <a:t>             </a:t>
            </a:r>
            <a:r>
              <a:rPr lang="en-US" sz="1600" dirty="0" smtClean="0">
                <a:solidFill>
                  <a:srgbClr val="096221"/>
                </a:solidFill>
              </a:rPr>
              <a:t>    BHSU, Many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Biology samples</a:t>
            </a: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USD/BHSU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err="1" smtClean="0">
                <a:solidFill>
                  <a:srgbClr val="000000"/>
                </a:solidFill>
              </a:rPr>
              <a:t>Rn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                 Many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 smtClean="0">
                <a:solidFill>
                  <a:srgbClr val="000000"/>
                </a:solidFill>
              </a:rPr>
              <a:t>Core holes (hydrology, bio)</a:t>
            </a:r>
          </a:p>
          <a:p>
            <a:pPr>
              <a:buClr>
                <a:schemeClr val="tx2"/>
              </a:buClr>
            </a:pPr>
            <a:endParaRPr lang="en-US" sz="700" i="1" dirty="0"/>
          </a:p>
        </p:txBody>
      </p:sp>
      <p:pic>
        <p:nvPicPr>
          <p:cNvPr id="8" name="Picture 26" descr="final_trans"/>
          <p:cNvPicPr>
            <a:picLocks noChangeAspect="1" noChangeArrowheads="1"/>
          </p:cNvPicPr>
          <p:nvPr/>
        </p:nvPicPr>
        <p:blipFill>
          <a:blip r:embed="rId3" cstate="print"/>
          <a:srcRect r="1256" b="558"/>
          <a:stretch>
            <a:fillRect/>
          </a:stretch>
        </p:blipFill>
        <p:spPr bwMode="auto">
          <a:xfrm>
            <a:off x="8466138" y="6096000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Dewatering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146" name="Picture 2" descr="C:\Gil Documents\DUSEL\ISE\dewater-8000Projection_total-2010_09_0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992" y="16960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Science Goals &lt;-&gt; Sanford Lab/DUSEL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867400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Dark matter program</a:t>
            </a:r>
          </a:p>
          <a:p>
            <a:pPr lvl="1"/>
            <a:r>
              <a:rPr lang="en-US" sz="2300" dirty="0" smtClean="0"/>
              <a:t>Generation 1 (G1) by LUX at Sanford Lab</a:t>
            </a:r>
          </a:p>
          <a:p>
            <a:pPr lvl="1"/>
            <a:r>
              <a:rPr lang="en-US" sz="2300" dirty="0" smtClean="0"/>
              <a:t>Potentially G2 at Sanford, started prior to DUSEL construction, finish in DUSEL era</a:t>
            </a:r>
          </a:p>
          <a:p>
            <a:pPr lvl="1"/>
            <a:r>
              <a:rPr lang="en-US" sz="2300" dirty="0" smtClean="0"/>
              <a:t>One or more G3 at DUSEL</a:t>
            </a:r>
          </a:p>
          <a:p>
            <a:r>
              <a:rPr lang="en-US" sz="3100" dirty="0" smtClean="0"/>
              <a:t>0</a:t>
            </a:r>
            <a:r>
              <a:rPr lang="en-US" sz="3100" dirty="0" smtClean="0">
                <a:sym typeface="Symbol"/>
              </a:rPr>
              <a:t> decay</a:t>
            </a:r>
          </a:p>
          <a:p>
            <a:pPr lvl="1"/>
            <a:r>
              <a:rPr lang="en-US" sz="2300" dirty="0" smtClean="0">
                <a:sym typeface="Symbol"/>
              </a:rPr>
              <a:t>MAJORANA Demonstrator at Sanford lab operates into DUSEL era</a:t>
            </a:r>
          </a:p>
          <a:p>
            <a:pPr lvl="1"/>
            <a:r>
              <a:rPr lang="en-US" sz="2300" dirty="0" smtClean="0">
                <a:sym typeface="Symbol"/>
              </a:rPr>
              <a:t>One or more large, next generation experiments at DUSEL</a:t>
            </a:r>
          </a:p>
          <a:p>
            <a:r>
              <a:rPr lang="en-US" sz="3100" dirty="0" smtClean="0">
                <a:sym typeface="Symbol"/>
              </a:rPr>
              <a:t>Long baseline neutrinos, proton decay, other neutrinos</a:t>
            </a:r>
          </a:p>
          <a:p>
            <a:pPr lvl="1"/>
            <a:r>
              <a:rPr lang="en-US" sz="2300" dirty="0" smtClean="0">
                <a:sym typeface="Symbol"/>
              </a:rPr>
              <a:t>Combined function detectors (water Cherenkov and/or liquid argon)</a:t>
            </a:r>
          </a:p>
          <a:p>
            <a:pPr lvl="1"/>
            <a:r>
              <a:rPr lang="en-US" sz="2300" dirty="0" smtClean="0">
                <a:sym typeface="Symbol"/>
              </a:rPr>
              <a:t>(Anti)Neutrino beam from </a:t>
            </a:r>
            <a:r>
              <a:rPr lang="en-US" sz="2300" dirty="0" err="1" smtClean="0">
                <a:sym typeface="Symbol"/>
              </a:rPr>
              <a:t>Fermilab</a:t>
            </a:r>
            <a:r>
              <a:rPr lang="en-US" sz="2300" dirty="0" smtClean="0">
                <a:sym typeface="Symbol"/>
              </a:rPr>
              <a:t> (and near detector)</a:t>
            </a:r>
          </a:p>
          <a:p>
            <a:r>
              <a:rPr lang="en-US" sz="3100" dirty="0" smtClean="0">
                <a:sym typeface="Symbol"/>
              </a:rPr>
              <a:t>Nuclear astrophysics</a:t>
            </a:r>
          </a:p>
          <a:p>
            <a:pPr lvl="1"/>
            <a:r>
              <a:rPr lang="en-US" sz="2300" dirty="0" smtClean="0">
                <a:sym typeface="Symbol"/>
              </a:rPr>
              <a:t>Potentially dedicated accelerator facility, decade(s) operation</a:t>
            </a:r>
          </a:p>
          <a:p>
            <a:r>
              <a:rPr lang="en-US" sz="3100" dirty="0" smtClean="0">
                <a:sym typeface="Symbol"/>
              </a:rPr>
              <a:t>Low background and materials manufacturing</a:t>
            </a:r>
          </a:p>
          <a:p>
            <a:pPr lvl="1"/>
            <a:r>
              <a:rPr lang="en-US" sz="2300" dirty="0">
                <a:sym typeface="Symbol"/>
              </a:rPr>
              <a:t>B</a:t>
            </a:r>
            <a:r>
              <a:rPr lang="en-US" sz="2300" dirty="0" smtClean="0">
                <a:sym typeface="Symbol"/>
              </a:rPr>
              <a:t>asic capability proposed to be part of DUSEL capability</a:t>
            </a:r>
          </a:p>
          <a:p>
            <a:pPr lvl="1"/>
            <a:r>
              <a:rPr lang="en-US" sz="2300" dirty="0" smtClean="0">
                <a:sym typeface="Symbol"/>
              </a:rPr>
              <a:t>Large facility, unique capabilities evaluated as part of overall scientific program</a:t>
            </a:r>
          </a:p>
          <a:p>
            <a:r>
              <a:rPr lang="en-US" sz="3100" dirty="0" smtClean="0">
                <a:sym typeface="Symbol"/>
              </a:rPr>
              <a:t>Enable R&amp;D (dedicated space, although may evolve with time)</a:t>
            </a:r>
          </a:p>
          <a:p>
            <a:r>
              <a:rPr lang="en-US" sz="3100" dirty="0" smtClean="0">
                <a:sym typeface="Symbol"/>
              </a:rPr>
              <a:t>Other physics – evaluated as part of overall scientific program</a:t>
            </a:r>
          </a:p>
          <a:p>
            <a:r>
              <a:rPr lang="en-US" sz="3100" dirty="0" smtClean="0">
                <a:sym typeface="Symbol"/>
              </a:rPr>
              <a:t>Broad program in biology, geosciences and underground engineering</a:t>
            </a:r>
          </a:p>
          <a:p>
            <a:pPr lvl="1"/>
            <a:endParaRPr lang="en-US" sz="1800" dirty="0" smtClean="0">
              <a:sym typeface="Symbol"/>
            </a:endParaRPr>
          </a:p>
          <a:p>
            <a:endParaRPr lang="en-US" sz="2400" dirty="0" smtClean="0">
              <a:sym typeface="Symbol"/>
            </a:endParaRPr>
          </a:p>
          <a:p>
            <a:endParaRPr lang="en-US" sz="2400" dirty="0" smtClean="0">
              <a:sym typeface="Symbol"/>
            </a:endParaRPr>
          </a:p>
          <a:p>
            <a:endParaRPr lang="en-US" sz="2400" dirty="0" smtClean="0">
              <a:sym typeface="Symbol"/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Biology, Geology &amp;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830763"/>
          </a:xfrm>
        </p:spPr>
        <p:txBody>
          <a:bodyPr>
            <a:noAutofit/>
          </a:bodyPr>
          <a:lstStyle/>
          <a:p>
            <a:r>
              <a:rPr lang="en-US" sz="2000" dirty="0" smtClean="0"/>
              <a:t>What controls the distribution and evolution of subsurface life? </a:t>
            </a:r>
          </a:p>
          <a:p>
            <a:r>
              <a:rPr lang="en-US" sz="2000" dirty="0" smtClean="0"/>
              <a:t>How deeply does life extend into the Earth?</a:t>
            </a:r>
          </a:p>
          <a:p>
            <a:r>
              <a:rPr lang="en-US" sz="2000" dirty="0" smtClean="0"/>
              <a:t>How do fluid chemistry, rock mechanical properties, and microbes evolve in fractured crust under changing temperature, stress, and flow?</a:t>
            </a:r>
          </a:p>
          <a:p>
            <a:r>
              <a:rPr lang="en-US" sz="2000" dirty="0" smtClean="0"/>
              <a:t>Research and development on basic processes relevant to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sequestration</a:t>
            </a:r>
          </a:p>
          <a:p>
            <a:r>
              <a:rPr lang="en-US" sz="2000" dirty="0" smtClean="0"/>
              <a:t>Understanding the mechanical response of rock masses on length scales from cm to km and time scales from milliseconds to years</a:t>
            </a:r>
          </a:p>
          <a:p>
            <a:r>
              <a:rPr lang="en-US" sz="2000" dirty="0" smtClean="0"/>
              <a:t>Advanced seismic and electromagnetic probes and monitoring, precision seismology</a:t>
            </a:r>
          </a:p>
          <a:p>
            <a:r>
              <a:rPr lang="en-US" sz="2000" dirty="0" smtClean="0"/>
              <a:t>Advanced engineering design for large cavities and other underground construction and monitoring over many years, leading to advances in the design of underground cavities</a:t>
            </a:r>
          </a:p>
          <a:p>
            <a:r>
              <a:rPr lang="en-US" sz="2000" dirty="0" smtClean="0"/>
              <a:t>Controlled fracture and fault experiments on significant scales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C7D7B0-E376-4750-A959-9F227A8C8848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0" y="6500812"/>
            <a:ext cx="9144000" cy="1117"/>
          </a:xfrm>
          <a:prstGeom prst="line">
            <a:avLst/>
          </a:prstGeom>
          <a:noFill/>
          <a:ln w="38100">
            <a:solidFill>
              <a:srgbClr val="216924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94">
            <a:normAutofit/>
          </a:bodyPr>
          <a:lstStyle/>
          <a:p>
            <a:pPr marL="40182" algn="l">
              <a:defRPr/>
            </a:pPr>
            <a:r>
              <a:rPr lang="en-US" b="1" dirty="0" smtClean="0"/>
              <a:t>Biology, Geology &amp; Engineering</a:t>
            </a:r>
            <a:endParaRPr lang="en-US" b="1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4786" y="1178719"/>
            <a:ext cx="8974336" cy="5295305"/>
          </a:xfrm>
        </p:spPr>
        <p:txBody>
          <a:bodyPr rIns="116994"/>
          <a:lstStyle/>
          <a:p>
            <a:pPr eaLnBrk="1" hangingPunct="1">
              <a:spcBef>
                <a:spcPct val="0"/>
              </a:spcBef>
            </a:pPr>
            <a:r>
              <a:rPr lang="en-US" sz="3600" dirty="0" smtClean="0"/>
              <a:t>Facility will provide significant but not unlimited access, ventilation, power, communications.</a:t>
            </a:r>
          </a:p>
          <a:p>
            <a:pPr eaLnBrk="1" hangingPunct="1">
              <a:spcBef>
                <a:spcPct val="0"/>
              </a:spcBef>
            </a:pPr>
            <a:r>
              <a:rPr lang="en-US" sz="3600" dirty="0" smtClean="0"/>
              <a:t>Multiple levels</a:t>
            </a:r>
          </a:p>
          <a:p>
            <a:pPr eaLnBrk="1" hangingPunct="1">
              <a:spcBef>
                <a:spcPct val="0"/>
              </a:spcBef>
            </a:pPr>
            <a:r>
              <a:rPr lang="en-US" sz="3600" dirty="0" smtClean="0"/>
              <a:t>Facility total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sz="3600" dirty="0" smtClean="0"/>
              <a:t> 	scope fixed for BGE</a:t>
            </a:r>
          </a:p>
          <a:p>
            <a:pPr eaLnBrk="1" hangingPunct="1">
              <a:spcBef>
                <a:spcPct val="0"/>
              </a:spcBef>
            </a:pPr>
            <a:r>
              <a:rPr lang="en-US" sz="3600" dirty="0" smtClean="0"/>
              <a:t>Experiment scope will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sz="3600" dirty="0" smtClean="0"/>
              <a:t> 	be adjusted to match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sz="3600" dirty="0" smtClean="0"/>
              <a:t>  	total funds available </a:t>
            </a:r>
          </a:p>
          <a:p>
            <a:pPr eaLnBrk="1" hangingPunct="1">
              <a:spcBef>
                <a:spcPct val="0"/>
              </a:spcBef>
            </a:pPr>
            <a:endParaRPr lang="en-US" sz="3600" dirty="0" smtClean="0"/>
          </a:p>
        </p:txBody>
      </p:sp>
      <p:pic>
        <p:nvPicPr>
          <p:cNvPr id="16391" name="Picture 7"/>
          <p:cNvPicPr>
            <a:picLocks noChangeAspect="1"/>
          </p:cNvPicPr>
          <p:nvPr/>
        </p:nvPicPr>
        <p:blipFill>
          <a:blip r:embed="rId3" cstate="print"/>
          <a:srcRect r="27711"/>
          <a:stretch>
            <a:fillRect/>
          </a:stretch>
        </p:blipFill>
        <p:spPr bwMode="auto">
          <a:xfrm>
            <a:off x="4804172" y="2303860"/>
            <a:ext cx="4339828" cy="410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DUSEL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1740" r="2005"/>
          <a:stretch>
            <a:fillRect/>
          </a:stretch>
        </p:blipFill>
        <p:spPr bwMode="auto">
          <a:xfrm>
            <a:off x="0" y="642937"/>
            <a:ext cx="853440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DUSEL 4850L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9634" name="O 3"/>
          <p:cNvPicPr>
            <a:picLocks noChangeAspect="1" noChangeArrowheads="1"/>
          </p:cNvPicPr>
          <p:nvPr/>
        </p:nvPicPr>
        <p:blipFill>
          <a:blip r:embed="rId2" cstate="print"/>
          <a:srcRect l="-337" t="-192" b="-310"/>
          <a:stretch>
            <a:fillRect/>
          </a:stretch>
        </p:blipFill>
        <p:spPr bwMode="auto">
          <a:xfrm>
            <a:off x="-67472" y="1295401"/>
            <a:ext cx="921147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DUSEL 4850L – Plan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/>
          <a:srcRect l="2923" r="10376"/>
          <a:stretch>
            <a:fillRect/>
          </a:stretch>
        </p:blipFill>
        <p:spPr bwMode="auto">
          <a:xfrm>
            <a:off x="0" y="1121596"/>
            <a:ext cx="9144000" cy="57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5105400"/>
            <a:ext cx="39555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Lab module1: (W)20mx(H)24mx(L)50m</a:t>
            </a:r>
          </a:p>
          <a:p>
            <a:r>
              <a:rPr lang="en-US" dirty="0" smtClean="0"/>
              <a:t>Lab module 2</a:t>
            </a:r>
            <a:r>
              <a:rPr lang="en-US" dirty="0" smtClean="0">
                <a:sym typeface="Wingdings" pitchFamily="2" charset="2"/>
              </a:rPr>
              <a:t>:(W)20mx(H)24mx(L)100m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DUSEL 7400L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 r="14750"/>
          <a:stretch>
            <a:fillRect/>
          </a:stretch>
        </p:blipFill>
        <p:spPr bwMode="auto">
          <a:xfrm>
            <a:off x="533401" y="860325"/>
            <a:ext cx="8403560" cy="59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2133600"/>
            <a:ext cx="28510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Lab module: 15mx15mx75m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Experiment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1D14-3D6E-49F5-AF04-7DB301EC2F6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Fig 3"/>
          <p:cNvPicPr/>
          <p:nvPr/>
        </p:nvPicPr>
        <p:blipFill>
          <a:blip r:embed="rId2" cstate="print"/>
          <a:srcRect r="1124" b="10112"/>
          <a:stretch>
            <a:fillRect/>
          </a:stretch>
        </p:blipFill>
        <p:spPr bwMode="auto">
          <a:xfrm>
            <a:off x="178594" y="1500188"/>
            <a:ext cx="47148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ig 3"/>
          <p:cNvPicPr/>
          <p:nvPr/>
        </p:nvPicPr>
        <p:blipFill>
          <a:blip r:embed="rId3" cstate="print"/>
          <a:srcRect b="5195"/>
          <a:stretch>
            <a:fillRect/>
          </a:stretch>
        </p:blipFill>
        <p:spPr bwMode="auto">
          <a:xfrm>
            <a:off x="5536406" y="2518172"/>
            <a:ext cx="3178969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321719" y="1125141"/>
            <a:ext cx="506544" cy="32653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b="1" dirty="0" smtClean="0"/>
              <a:t>MLL</a:t>
            </a:r>
            <a:endParaRPr lang="en-US" sz="17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22282" y="1821657"/>
            <a:ext cx="453644" cy="32653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b="1" dirty="0" smtClean="0"/>
              <a:t>DLL</a:t>
            </a:r>
            <a:endParaRPr lang="en-US" sz="1700" b="1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and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2057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Sanford Underground Laboratory (Lead, South Dakota) </a:t>
            </a:r>
          </a:p>
          <a:p>
            <a:pPr lvl="1"/>
            <a:r>
              <a:rPr lang="en-US" dirty="0" smtClean="0"/>
              <a:t>Existing laboratory supported by the State of South Dakota and private sources at the former </a:t>
            </a:r>
            <a:r>
              <a:rPr lang="en-US" dirty="0" err="1" smtClean="0"/>
              <a:t>Homestake</a:t>
            </a:r>
            <a:r>
              <a:rPr lang="en-US" dirty="0" smtClean="0"/>
              <a:t> gold mine</a:t>
            </a:r>
          </a:p>
          <a:p>
            <a:r>
              <a:rPr lang="en-US" dirty="0" smtClean="0"/>
              <a:t>DUSEL proposed for the </a:t>
            </a:r>
            <a:r>
              <a:rPr lang="en-US" dirty="0" err="1" smtClean="0"/>
              <a:t>Homestake</a:t>
            </a:r>
            <a:r>
              <a:rPr lang="en-US" dirty="0" smtClean="0"/>
              <a:t> site</a:t>
            </a:r>
          </a:p>
          <a:p>
            <a:pPr lvl="1"/>
            <a:r>
              <a:rPr lang="en-US" dirty="0" smtClean="0"/>
              <a:t>Proposal, led by UC Berkeley and Universities in South Dakota, will go to US National Science Foundation,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 t="10723" r="33333" b="28002"/>
          <a:stretch>
            <a:fillRect/>
          </a:stretch>
        </p:blipFill>
        <p:spPr bwMode="auto">
          <a:xfrm>
            <a:off x="1447800" y="914400"/>
            <a:ext cx="6172200" cy="363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7162800" y="2438400"/>
            <a:ext cx="228600" cy="228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76800" y="1981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8800" y="2667000"/>
            <a:ext cx="228600" cy="228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67600" y="2438400"/>
            <a:ext cx="10212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Fermilab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62400" y="1295400"/>
            <a:ext cx="21704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Sanford Lab</a:t>
            </a:r>
          </a:p>
          <a:p>
            <a:r>
              <a:rPr lang="en-US" b="1" dirty="0" smtClean="0"/>
              <a:t>DUSEL at </a:t>
            </a:r>
            <a:r>
              <a:rPr lang="en-US" b="1" dirty="0" err="1" smtClean="0"/>
              <a:t>Homestake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" y="2590800"/>
            <a:ext cx="13352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UC Berkeley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</a:t>
            </a:r>
            <a:r>
              <a:rPr lang="en-US" dirty="0" smtClean="0">
                <a:sym typeface="Wingdings" pitchFamily="2" charset="2"/>
              </a:rPr>
              <a:t> Facility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7244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NSF program underway for more than a year to support design of and R&amp;D for potential DUSEL experiments</a:t>
            </a:r>
          </a:p>
          <a:p>
            <a:r>
              <a:rPr lang="en-US" dirty="0" smtClean="0"/>
              <a:t>LBNE project in addition</a:t>
            </a:r>
          </a:p>
          <a:p>
            <a:r>
              <a:rPr lang="en-US" dirty="0" smtClean="0"/>
              <a:t>Principal source of input to facility design so far</a:t>
            </a:r>
          </a:p>
          <a:p>
            <a:r>
              <a:rPr lang="en-US" dirty="0" smtClean="0"/>
              <a:t>Input welcome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76800" y="1371603"/>
          <a:ext cx="4267199" cy="4876796"/>
        </p:xfrm>
        <a:graphic>
          <a:graphicData uri="http://schemas.openxmlformats.org/drawingml/2006/table">
            <a:tbl>
              <a:tblPr/>
              <a:tblGrid>
                <a:gridCol w="1508227"/>
                <a:gridCol w="795299"/>
                <a:gridCol w="1963673"/>
              </a:tblGrid>
              <a:tr h="424745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 dirty="0">
                          <a:latin typeface="Arial"/>
                          <a:ea typeface="Times New Roman"/>
                          <a:cs typeface="Times New Roman"/>
                        </a:rPr>
                        <a:t>Collaboration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Principal Investigator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Institution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02008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Physics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8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Dark Matter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MAX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Galbiati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Princeton University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LZ20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Shutt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Case Western Reserve University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GEODM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Golwala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Caltech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COUPP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Collar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Chicago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Neutrinoless Double Beta Decay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EXO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Gratta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Stanford University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GE1T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Wilkerson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North Carolina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Long Baseline Neutrinos and Proton Decay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LBNE Collaboration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Svoboda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California Davis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LBNE Project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Strait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Fermilab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Nuclear Astrophysics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DIANA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Wiescher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Notre Dame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Advanced Assay and Ultrapure Materials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FAARM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Cushman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Minnesota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08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575945" algn="l"/>
                        </a:tabLst>
                      </a:pPr>
                      <a:r>
                        <a:rPr lang="en-US" sz="800" b="1">
                          <a:latin typeface="Arial"/>
                          <a:ea typeface="Times New Roman"/>
                          <a:cs typeface="Times New Roman"/>
                        </a:rPr>
                        <a:t>Biology, Geology, and Engineering Experiments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Transparent Earth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Glaser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California, Berkeley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Fiber-Optic Array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Wang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Wisconsin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Fault Rupture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Germanovich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Georgia Tech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69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 dirty="0">
                          <a:latin typeface="Arial"/>
                          <a:ea typeface="Times New Roman"/>
                          <a:cs typeface="Times New Roman"/>
                        </a:rPr>
                        <a:t>Coupled Processes (THMC)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Sonnenthal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California, Berkeley and LBNL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8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EcoHydrology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Boutt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University of </a:t>
                      </a:r>
                      <a:r>
                        <a:rPr lang="en-US" sz="700">
                          <a:latin typeface="Arial"/>
                          <a:ea typeface="Times New Roman"/>
                          <a:cs typeface="Helvetica"/>
                        </a:rPr>
                        <a:t>Massachusetts</a:t>
                      </a:r>
                      <a:endParaRPr lang="en-US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08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Excavation Monitoring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Bobet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700" dirty="0">
                          <a:latin typeface="Arial"/>
                          <a:ea typeface="Times New Roman"/>
                          <a:cs typeface="Times New Roman"/>
                        </a:rPr>
                        <a:t>Purdue University</a:t>
                      </a:r>
                    </a:p>
                  </a:txBody>
                  <a:tcPr marL="29355" marR="29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Advisory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DUSEL Program Advisory Committee has been formed.</a:t>
            </a:r>
          </a:p>
          <a:p>
            <a:r>
              <a:rPr lang="en-US" dirty="0" smtClean="0"/>
              <a:t>Physics and </a:t>
            </a:r>
            <a:r>
              <a:rPr lang="en-US" dirty="0" smtClean="0">
                <a:solidFill>
                  <a:srgbClr val="00B050"/>
                </a:solidFill>
              </a:rPr>
              <a:t>BGE</a:t>
            </a:r>
            <a:endParaRPr lang="en-US" dirty="0" smtClean="0"/>
          </a:p>
          <a:p>
            <a:r>
              <a:rPr lang="en-US" dirty="0" smtClean="0"/>
              <a:t>Currently providing general review and advice</a:t>
            </a:r>
          </a:p>
          <a:p>
            <a:r>
              <a:rPr lang="en-US" dirty="0" smtClean="0"/>
              <a:t>Would review specific experiments if project approved.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700" y="1524000"/>
            <a:ext cx="4432300" cy="290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1300 km from FNAL to DUSEL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29985"/>
            <a:ext cx="9143999" cy="602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53000" y="5486400"/>
            <a:ext cx="394896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Neutrino beam from FNAL main injector</a:t>
            </a:r>
          </a:p>
          <a:p>
            <a:r>
              <a:rPr lang="en-US" dirty="0" smtClean="0"/>
              <a:t>Near detector at FNAL</a:t>
            </a:r>
          </a:p>
          <a:p>
            <a:r>
              <a:rPr lang="en-US" dirty="0" smtClean="0"/>
              <a:t>Rate in far detector peaks at few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04800"/>
            <a:ext cx="7395410" cy="351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0025" y="3724879"/>
            <a:ext cx="5133975" cy="313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26625" y="2209800"/>
            <a:ext cx="21173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3124200"/>
            <a:ext cx="14164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Proton decay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1393070-E24D-4F02-A1FE-934E0D135708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rIns="116994">
            <a:normAutofit/>
          </a:bodyPr>
          <a:lstStyle/>
          <a:p>
            <a:pPr marL="40182" algn="l">
              <a:defRPr/>
            </a:pPr>
            <a:r>
              <a:rPr lang="en-US" sz="3600" b="1" dirty="0" smtClean="0"/>
              <a:t>Long-Baseline Neutrino – Far Detectors</a:t>
            </a:r>
            <a:endParaRPr lang="en-US" sz="3600" b="1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4786" y="1178719"/>
            <a:ext cx="8974336" cy="4460081"/>
          </a:xfrm>
        </p:spPr>
        <p:txBody>
          <a:bodyPr rIns="116994"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Two technical options for far-detectors at DUSEL site, water Cherenkov detector (WCD) or liquid argon detector(</a:t>
            </a:r>
            <a:r>
              <a:rPr lang="en-US" dirty="0" err="1" smtClean="0"/>
              <a:t>LAr</a:t>
            </a:r>
            <a:r>
              <a:rPr lang="en-US" dirty="0" smtClean="0"/>
              <a:t>), to achieve equivalent of 200 </a:t>
            </a:r>
            <a:r>
              <a:rPr lang="en-US" dirty="0" err="1" smtClean="0"/>
              <a:t>kt</a:t>
            </a:r>
            <a:r>
              <a:rPr lang="en-US" dirty="0" smtClean="0"/>
              <a:t> of water.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Reference (not preference) configuration of 1 WCD (100kt) and 1 </a:t>
            </a:r>
            <a:r>
              <a:rPr lang="en-US" dirty="0" err="1" smtClean="0"/>
              <a:t>LAr</a:t>
            </a:r>
            <a:r>
              <a:rPr lang="en-US" dirty="0" smtClean="0"/>
              <a:t>(20kt).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Alternates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3200" dirty="0" smtClean="0"/>
              <a:t>2 WCD and no </a:t>
            </a:r>
            <a:r>
              <a:rPr lang="en-US" sz="3200" dirty="0" err="1" smtClean="0"/>
              <a:t>Lar</a:t>
            </a:r>
            <a:endParaRPr lang="en-US" sz="3200" dirty="0" smtClean="0"/>
          </a:p>
          <a:p>
            <a:pPr lvl="1" eaLnBrk="1" hangingPunct="1">
              <a:spcBef>
                <a:spcPct val="0"/>
              </a:spcBef>
            </a:pPr>
            <a:r>
              <a:rPr lang="en-US" sz="3200" dirty="0" smtClean="0"/>
              <a:t>No WCD and 2 </a:t>
            </a:r>
            <a:r>
              <a:rPr lang="en-US" sz="3200" dirty="0" err="1" smtClean="0"/>
              <a:t>Lar</a:t>
            </a:r>
            <a:endParaRPr lang="en-US" sz="3200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Planning for choice by spring 2011 in order to proceed with DUSEL final design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39000" cy="792162"/>
          </a:xfrm>
        </p:spPr>
        <p:txBody>
          <a:bodyPr/>
          <a:lstStyle/>
          <a:p>
            <a:r>
              <a:rPr lang="en-US" dirty="0" smtClean="0"/>
              <a:t>Water Cherenkov Far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124200" cy="52117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Preliminary DUSEL design for single cavity for 100 </a:t>
            </a:r>
            <a:r>
              <a:rPr lang="en-US" dirty="0" err="1" smtClean="0"/>
              <a:t>kton</a:t>
            </a:r>
            <a:endParaRPr lang="en-US" dirty="0" smtClean="0"/>
          </a:p>
          <a:p>
            <a:r>
              <a:rPr lang="en-US" dirty="0" smtClean="0"/>
              <a:t>Conceptual design for multiple such cavities</a:t>
            </a:r>
          </a:p>
          <a:p>
            <a:r>
              <a:rPr lang="en-US" dirty="0" smtClean="0"/>
              <a:t>Alternative designs studied somewhat</a:t>
            </a:r>
          </a:p>
          <a:p>
            <a:r>
              <a:rPr lang="en-US" dirty="0" smtClean="0"/>
              <a:t>Includes single cavity with larger span(65m) and depth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-4730"/>
          <a:stretch>
            <a:fillRect/>
          </a:stretch>
        </p:blipFill>
        <p:spPr bwMode="auto">
          <a:xfrm>
            <a:off x="3352800" y="1783292"/>
            <a:ext cx="5334000" cy="507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724" t="1265" r="1077" b="790"/>
          <a:stretch>
            <a:fillRect/>
          </a:stretch>
        </p:blipFill>
        <p:spPr bwMode="auto">
          <a:xfrm>
            <a:off x="6705600" y="762000"/>
            <a:ext cx="2438400" cy="167249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Argon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286000" cy="1219200"/>
          </a:xfrm>
        </p:spPr>
        <p:txBody>
          <a:bodyPr/>
          <a:lstStyle/>
          <a:p>
            <a:r>
              <a:rPr lang="en-US" dirty="0" smtClean="0"/>
              <a:t>20 </a:t>
            </a:r>
            <a:r>
              <a:rPr lang="en-US" dirty="0" err="1" smtClean="0"/>
              <a:t>kton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t="12720"/>
          <a:stretch>
            <a:fillRect/>
          </a:stretch>
        </p:blipFill>
        <p:spPr bwMode="auto">
          <a:xfrm>
            <a:off x="2255703" y="1219200"/>
            <a:ext cx="688829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80185"/>
            <a:ext cx="5486400" cy="3877815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638800" y="3581400"/>
            <a:ext cx="3276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ym typeface="Symbol"/>
              </a:rPr>
              <a:t>20m x 75m pit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ym typeface="Symbol"/>
              </a:rPr>
              <a:t>Membrane cryostat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ym typeface="Symbol"/>
              </a:rPr>
              <a:t> Drive in access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F3838AB-6426-49EB-B9CF-D359F4D9B132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94"/>
          <a:lstStyle/>
          <a:p>
            <a:pPr marL="40182">
              <a:defRPr/>
            </a:pPr>
            <a:r>
              <a:rPr lang="en-US" sz="4500" dirty="0" smtClean="0"/>
              <a:t>Dark Matter - Goals</a:t>
            </a:r>
            <a:endParaRPr lang="en-US" sz="4500" dirty="0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4786" y="1178719"/>
            <a:ext cx="8974336" cy="5295305"/>
          </a:xfrm>
        </p:spPr>
        <p:txBody>
          <a:bodyPr rIns="116994"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r>
              <a:rPr lang="en-US" sz="3400" dirty="0" smtClean="0"/>
              <a:t>Current (or soon to be current) dark matter experiments are </a:t>
            </a:r>
            <a:r>
              <a:rPr lang="en-US" sz="3400" dirty="0" smtClean="0">
                <a:sym typeface="Symbol" charset="2"/>
              </a:rPr>
              <a:t> Generation 1 (G1) e.g. LUX</a:t>
            </a:r>
          </a:p>
          <a:p>
            <a:pPr eaLnBrk="1" hangingPunct="1">
              <a:spcBef>
                <a:spcPct val="0"/>
              </a:spcBef>
            </a:pPr>
            <a:r>
              <a:rPr lang="en-US" sz="3400" dirty="0" smtClean="0">
                <a:sym typeface="Symbol" charset="2"/>
              </a:rPr>
              <a:t>Planning for G2 has started in U.S. (aimed at mid-decade)</a:t>
            </a:r>
          </a:p>
          <a:p>
            <a:pPr>
              <a:spcBef>
                <a:spcPct val="0"/>
              </a:spcBef>
            </a:pPr>
            <a:r>
              <a:rPr lang="en-US" sz="3400" dirty="0" smtClean="0">
                <a:sym typeface="Symbol" charset="2"/>
              </a:rPr>
              <a:t>DUSEL facility key goal: </a:t>
            </a:r>
            <a:r>
              <a:rPr lang="en-US" sz="3400" u="sng" dirty="0" smtClean="0">
                <a:sym typeface="Symbol" charset="2"/>
              </a:rPr>
              <a:t>one or possibly more Generation 3 (G3)</a:t>
            </a:r>
            <a:r>
              <a:rPr lang="en-US" sz="3400" dirty="0" smtClean="0">
                <a:sym typeface="Symbol" charset="2"/>
              </a:rPr>
              <a:t> (10</a:t>
            </a:r>
            <a:r>
              <a:rPr lang="en-US" sz="3400" baseline="30000" dirty="0" smtClean="0">
                <a:sym typeface="Symbol" charset="2"/>
              </a:rPr>
              <a:t>-47</a:t>
            </a:r>
            <a:r>
              <a:rPr lang="en-US" sz="3400" dirty="0" smtClean="0">
                <a:sym typeface="Symbol" charset="2"/>
              </a:rPr>
              <a:t> or lower for WIMP) dark matter experiments</a:t>
            </a:r>
          </a:p>
          <a:p>
            <a:pPr eaLnBrk="1" hangingPunct="1">
              <a:spcBef>
                <a:spcPct val="0"/>
              </a:spcBef>
            </a:pPr>
            <a:r>
              <a:rPr lang="en-US" sz="3400" dirty="0" smtClean="0">
                <a:sym typeface="Symbol" charset="2"/>
              </a:rPr>
              <a:t>Possibility to house a G2 experiment (in the Davis Campus by </a:t>
            </a:r>
            <a:r>
              <a:rPr lang="en-US" sz="3400" dirty="0" smtClean="0">
                <a:sym typeface="Symbol"/>
              </a:rPr>
              <a:t> 2015</a:t>
            </a:r>
            <a:r>
              <a:rPr lang="en-US" sz="3400" dirty="0" smtClean="0">
                <a:sym typeface="Symbol" charset="2"/>
              </a:rPr>
              <a:t>) is being explored but commitment not yet made – can it be done with negligible impact on DUSEL construction?</a:t>
            </a:r>
            <a:endParaRPr lang="en-US" sz="3400" dirty="0" smtClean="0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BD6C064-2B84-4417-904A-6B714C7D5020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21507" name="Line 2"/>
          <p:cNvSpPr>
            <a:spLocks noChangeShapeType="1"/>
          </p:cNvSpPr>
          <p:nvPr/>
        </p:nvSpPr>
        <p:spPr bwMode="auto">
          <a:xfrm>
            <a:off x="0" y="6500812"/>
            <a:ext cx="9144000" cy="1117"/>
          </a:xfrm>
          <a:prstGeom prst="line">
            <a:avLst/>
          </a:prstGeom>
          <a:noFill/>
          <a:ln w="38100">
            <a:solidFill>
              <a:srgbClr val="216924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94"/>
          <a:lstStyle/>
          <a:p>
            <a:pPr marL="40182" algn="l">
              <a:defRPr/>
            </a:pPr>
            <a:r>
              <a:rPr lang="en-US" sz="3800" dirty="0" smtClean="0"/>
              <a:t>Dark Matter – Implementation @4850L</a:t>
            </a:r>
            <a:endParaRPr lang="en-US" sz="3800" dirty="0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125140"/>
            <a:ext cx="8974336" cy="5295305"/>
          </a:xfrm>
        </p:spPr>
        <p:txBody>
          <a:bodyPr rIns="116994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sym typeface="Symbol" charset="2"/>
              </a:rPr>
              <a:t>Planning in Generation 3 for multi-</a:t>
            </a:r>
            <a:r>
              <a:rPr lang="en-US" sz="2800" dirty="0" err="1" smtClean="0">
                <a:sym typeface="Symbol" charset="2"/>
              </a:rPr>
              <a:t>tonne</a:t>
            </a:r>
            <a:r>
              <a:rPr lang="en-US" sz="2800" dirty="0" smtClean="0">
                <a:sym typeface="Symbol" charset="2"/>
              </a:rPr>
              <a:t> experiments</a:t>
            </a:r>
            <a:endParaRPr lang="en-US" sz="2800" dirty="0" smtClean="0"/>
          </a:p>
          <a:p>
            <a:pPr eaLnBrk="1" hangingPunct="1">
              <a:spcBef>
                <a:spcPct val="0"/>
              </a:spcBef>
            </a:pPr>
            <a:r>
              <a:rPr lang="en-US" sz="2800" dirty="0" smtClean="0"/>
              <a:t>Dark matter experiments can be housed at 4850L </a:t>
            </a:r>
            <a:r>
              <a:rPr lang="en-US" sz="2800" dirty="0" err="1" smtClean="0"/>
              <a:t>eg</a:t>
            </a:r>
            <a:r>
              <a:rPr lang="en-US" sz="2800" dirty="0" smtClean="0"/>
              <a:t>. in Lab Module #2(20m wide, 24m to crown and 100m long) or Lab Module #1(20m wide, 24m to crown, 50m long)</a:t>
            </a:r>
          </a:p>
          <a:p>
            <a:pPr eaLnBrk="1" hangingPunct="1">
              <a:spcBef>
                <a:spcPct val="0"/>
              </a:spcBef>
            </a:pPr>
            <a:r>
              <a:rPr lang="en-US" sz="2800" dirty="0" smtClean="0"/>
              <a:t>For example, it appears possible to fit two cryogenic “targets” (</a:t>
            </a:r>
            <a:r>
              <a:rPr lang="en-US" sz="2800" dirty="0" err="1" smtClean="0"/>
              <a:t>LXe</a:t>
            </a:r>
            <a:r>
              <a:rPr lang="en-US" sz="2800" dirty="0" smtClean="0"/>
              <a:t> and </a:t>
            </a:r>
            <a:r>
              <a:rPr lang="en-US" sz="2800" dirty="0" err="1" smtClean="0"/>
              <a:t>LAr</a:t>
            </a:r>
            <a:r>
              <a:rPr lang="en-US" sz="2800" dirty="0" smtClean="0"/>
              <a:t>) for dark matter in Lab Module #2, allowing for assembly and shared space</a:t>
            </a:r>
          </a:p>
          <a:p>
            <a:pPr eaLnBrk="1" hangingPunct="1">
              <a:spcBef>
                <a:spcPct val="0"/>
              </a:spcBef>
            </a:pPr>
            <a:r>
              <a:rPr lang="en-US" sz="2800" dirty="0" smtClean="0"/>
              <a:t>Shielding size is uncertain to </a:t>
            </a:r>
            <a:r>
              <a:rPr lang="en-US" sz="2800" dirty="0" smtClean="0">
                <a:sym typeface="Symbol" charset="2"/>
              </a:rPr>
              <a:t> 20% =&gt; 20m/24m may be tight. </a:t>
            </a:r>
          </a:p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sym typeface="Symbol" charset="2"/>
              </a:rPr>
              <a:t>Plan to work with interested community over next year to advance design of cryogenic dark matter experiments (including potential </a:t>
            </a:r>
            <a:r>
              <a:rPr lang="en-US" sz="2800" dirty="0" err="1" smtClean="0">
                <a:sym typeface="Symbol" charset="2"/>
              </a:rPr>
              <a:t>scintillator</a:t>
            </a:r>
            <a:r>
              <a:rPr lang="en-US" sz="2800" dirty="0" smtClean="0">
                <a:sym typeface="Symbol" charset="2"/>
              </a:rPr>
              <a:t> shielding) in lab module#2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sz="2000" dirty="0" smtClean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sz="2000" dirty="0" smtClean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sz="2000" dirty="0" smtClean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sz="2000" dirty="0" smtClean="0"/>
          </a:p>
          <a:p>
            <a:pPr eaLnBrk="1" hangingPunct="1"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sz="2000" dirty="0" smtClean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LM1 (MLL)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1D14-3D6E-49F5-AF04-7DB301EC2F6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 descr="4850-LM1-LZ-Whiite-08Sep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157" y="1393031"/>
            <a:ext cx="691157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72188" y="5304235"/>
            <a:ext cx="1623901" cy="28036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 smtClean="0"/>
              <a:t>LZD </a:t>
            </a:r>
            <a:r>
              <a:rPr lang="en-US" sz="1400" dirty="0" err="1" smtClean="0"/>
              <a:t>LXe</a:t>
            </a:r>
            <a:r>
              <a:rPr lang="en-US" sz="1400" dirty="0" smtClean="0"/>
              <a:t> Dark Matter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32547" y="5840016"/>
            <a:ext cx="928133" cy="28036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 smtClean="0"/>
              <a:t>R&amp;D Space</a:t>
            </a:r>
            <a:endParaRPr lang="en-US" sz="1400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LM2 (MLL)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1D14-3D6E-49F5-AF04-7DB301EC2F6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4850-LM2-MAX-FAARM-Whiite-08Sep10"/>
          <p:cNvPicPr/>
          <p:nvPr/>
        </p:nvPicPr>
        <p:blipFill>
          <a:blip r:embed="rId2" cstate="print"/>
          <a:srcRect l="990" t="13830" b="22340"/>
          <a:stretch>
            <a:fillRect/>
          </a:stretch>
        </p:blipFill>
        <p:spPr bwMode="auto">
          <a:xfrm>
            <a:off x="1035844" y="1339453"/>
            <a:ext cx="7340203" cy="498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43562" y="4875610"/>
            <a:ext cx="2597886" cy="49580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 smtClean="0"/>
              <a:t>MAX </a:t>
            </a:r>
            <a:r>
              <a:rPr lang="en-US" sz="1400" dirty="0" err="1" smtClean="0"/>
              <a:t>LAr</a:t>
            </a:r>
            <a:r>
              <a:rPr lang="en-US" sz="1400" dirty="0" smtClean="0"/>
              <a:t>, </a:t>
            </a:r>
            <a:r>
              <a:rPr lang="en-US" sz="1400" dirty="0" err="1" smtClean="0"/>
              <a:t>LXe</a:t>
            </a:r>
            <a:r>
              <a:rPr lang="en-US" sz="1400" dirty="0" smtClean="0"/>
              <a:t> Dark Matter</a:t>
            </a:r>
          </a:p>
          <a:p>
            <a:r>
              <a:rPr lang="en-US" sz="1400" dirty="0" smtClean="0"/>
              <a:t>- Layout violates height allowance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89610" y="5732860"/>
            <a:ext cx="1757912" cy="49580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 smtClean="0"/>
              <a:t>FAARM Advanced Low</a:t>
            </a:r>
          </a:p>
          <a:p>
            <a:r>
              <a:rPr lang="en-US" sz="1400" dirty="0" smtClean="0"/>
              <a:t>Background Counting</a:t>
            </a:r>
            <a:endParaRPr lang="en-US" sz="1400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130F802-F226-451A-A6F9-122C9C7C354A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94"/>
          <a:lstStyle/>
          <a:p>
            <a:pPr marL="40182" algn="l">
              <a:defRPr/>
            </a:pPr>
            <a:r>
              <a:rPr lang="en-US" sz="3800" dirty="0" smtClean="0"/>
              <a:t>Dark Matter – Implementation @7400L</a:t>
            </a:r>
            <a:endParaRPr lang="en-US" sz="3800" dirty="0"/>
          </a:p>
        </p:txBody>
      </p:sp>
      <p:sp>
        <p:nvSpPr>
          <p:cNvPr id="2253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125140"/>
            <a:ext cx="8974336" cy="5295305"/>
          </a:xfrm>
        </p:spPr>
        <p:txBody>
          <a:bodyPr rIns="116994"/>
          <a:lstStyle/>
          <a:p>
            <a:pPr eaLnBrk="1" hangingPunct="1">
              <a:spcBef>
                <a:spcPct val="0"/>
              </a:spcBef>
            </a:pPr>
            <a:r>
              <a:rPr lang="en-US" sz="2200" dirty="0" smtClean="0"/>
              <a:t>Possible at 7400L Lab Module but size limited, smaller module(15m wide, 15m to crown and 75m long) and competition with 0</a:t>
            </a:r>
            <a:r>
              <a:rPr lang="en-US" sz="2200" dirty="0" smtClean="0">
                <a:sym typeface="Symbol" charset="2"/>
              </a:rPr>
              <a:t> experiment.</a:t>
            </a:r>
          </a:p>
          <a:p>
            <a:pPr eaLnBrk="1" hangingPunct="1">
              <a:spcBef>
                <a:spcPct val="0"/>
              </a:spcBef>
            </a:pPr>
            <a:r>
              <a:rPr lang="en-US" sz="2200" dirty="0" smtClean="0">
                <a:sym typeface="Symbol" charset="2"/>
              </a:rPr>
              <a:t>In presence of </a:t>
            </a:r>
            <a:r>
              <a:rPr lang="en-US" sz="2200" dirty="0" smtClean="0"/>
              <a:t>0</a:t>
            </a:r>
            <a:r>
              <a:rPr lang="en-US" sz="2200" dirty="0" smtClean="0">
                <a:sym typeface="Symbol" charset="2"/>
              </a:rPr>
              <a:t> experiment, will limit dark matter detector type (</a:t>
            </a:r>
            <a:r>
              <a:rPr lang="en-US" sz="2200" dirty="0" err="1" smtClean="0">
                <a:sym typeface="Symbol" charset="2"/>
              </a:rPr>
              <a:t>Ge</a:t>
            </a:r>
            <a:r>
              <a:rPr lang="en-US" sz="2200" dirty="0" smtClean="0">
                <a:sym typeface="Symbol" charset="2"/>
              </a:rPr>
              <a:t> detector, CDMS successor, example shown here)</a:t>
            </a:r>
          </a:p>
          <a:p>
            <a:pPr eaLnBrk="1" hangingPunct="1">
              <a:spcBef>
                <a:spcPct val="0"/>
              </a:spcBef>
            </a:pPr>
            <a:r>
              <a:rPr lang="en-US" sz="2200" dirty="0" smtClean="0">
                <a:sym typeface="Symbol" charset="2"/>
              </a:rPr>
              <a:t>Tight fit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sz="2000" dirty="0" smtClean="0"/>
          </a:p>
        </p:txBody>
      </p:sp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2499389"/>
            <a:ext cx="7010400" cy="435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6441E03-72C8-4093-B9C7-F2A2929FC5F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23555" name="Line 2"/>
          <p:cNvSpPr>
            <a:spLocks noChangeShapeType="1"/>
          </p:cNvSpPr>
          <p:nvPr/>
        </p:nvSpPr>
        <p:spPr bwMode="auto">
          <a:xfrm>
            <a:off x="0" y="6500812"/>
            <a:ext cx="9144000" cy="1117"/>
          </a:xfrm>
          <a:prstGeom prst="line">
            <a:avLst/>
          </a:prstGeom>
          <a:noFill/>
          <a:ln w="38100">
            <a:solidFill>
              <a:srgbClr val="216924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94"/>
          <a:lstStyle/>
          <a:p>
            <a:pPr marL="40182" algn="l">
              <a:defRPr/>
            </a:pPr>
            <a:r>
              <a:rPr lang="en-US" sz="4500" b="1" dirty="0" smtClean="0"/>
              <a:t>0</a:t>
            </a:r>
            <a:r>
              <a:rPr lang="en-US" sz="4500" b="1" dirty="0" smtClean="0">
                <a:sym typeface="Symbol"/>
              </a:rPr>
              <a:t> Experiments - Goals</a:t>
            </a:r>
            <a:endParaRPr lang="en-US" sz="4500" b="1" dirty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4786" y="1178719"/>
            <a:ext cx="8974336" cy="5295305"/>
          </a:xfrm>
        </p:spPr>
        <p:txBody>
          <a:bodyPr rIns="116994"/>
          <a:lstStyle/>
          <a:p>
            <a:pPr eaLnBrk="1" hangingPunct="1">
              <a:spcBef>
                <a:spcPct val="0"/>
              </a:spcBef>
            </a:pPr>
            <a:r>
              <a:rPr lang="en-US" sz="3100" dirty="0" err="1" smtClean="0"/>
              <a:t>Tonne</a:t>
            </a:r>
            <a:r>
              <a:rPr lang="en-US" sz="3100" dirty="0" smtClean="0"/>
              <a:t> scale experiments at DUSEL to push the limits of searching for 0</a:t>
            </a:r>
            <a:r>
              <a:rPr lang="en-US" sz="3100" dirty="0" smtClean="0">
                <a:sym typeface="Symbol" charset="2"/>
              </a:rPr>
              <a:t> decay =&gt; lepton number violation and measurements of neutrino properties</a:t>
            </a:r>
          </a:p>
          <a:p>
            <a:pPr eaLnBrk="1" hangingPunct="1">
              <a:spcBef>
                <a:spcPct val="0"/>
              </a:spcBef>
            </a:pPr>
            <a:r>
              <a:rPr lang="en-US" sz="3100" dirty="0" smtClean="0">
                <a:sym typeface="Symbol" charset="2"/>
              </a:rPr>
              <a:t>We have interacted almost exclusively with two types of experiments, EXO (Xenon) and 1TGe  (a potential successor to the MAJORANA Demonstrator experiment) to establish facility goals.</a:t>
            </a:r>
          </a:p>
          <a:p>
            <a:pPr eaLnBrk="1" hangingPunct="1">
              <a:spcBef>
                <a:spcPct val="0"/>
              </a:spcBef>
            </a:pPr>
            <a:r>
              <a:rPr lang="en-US" sz="3100" dirty="0" smtClean="0">
                <a:sym typeface="Symbol" charset="2"/>
              </a:rPr>
              <a:t>Believe representative of broader community but welcome input.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sz="2800" dirty="0" smtClean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360308-89D4-46B5-9327-3BE707DE0AE3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24579" name="Line 2"/>
          <p:cNvSpPr>
            <a:spLocks noChangeShapeType="1"/>
          </p:cNvSpPr>
          <p:nvPr/>
        </p:nvSpPr>
        <p:spPr bwMode="auto">
          <a:xfrm>
            <a:off x="0" y="6500812"/>
            <a:ext cx="9144000" cy="1117"/>
          </a:xfrm>
          <a:prstGeom prst="line">
            <a:avLst/>
          </a:prstGeom>
          <a:noFill/>
          <a:ln w="38100">
            <a:solidFill>
              <a:srgbClr val="216924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94">
            <a:normAutofit/>
          </a:bodyPr>
          <a:lstStyle/>
          <a:p>
            <a:pPr marL="40182" algn="l">
              <a:defRPr/>
            </a:pPr>
            <a:r>
              <a:rPr lang="en-US" sz="4000" b="1" dirty="0" smtClean="0"/>
              <a:t>0</a:t>
            </a:r>
            <a:r>
              <a:rPr lang="en-US" sz="4000" b="1" dirty="0" smtClean="0">
                <a:sym typeface="Symbol"/>
              </a:rPr>
              <a:t> Experiments - Implementation</a:t>
            </a:r>
            <a:endParaRPr lang="en-US" sz="4000" b="1" dirty="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125140"/>
            <a:ext cx="8974336" cy="5295305"/>
          </a:xfrm>
        </p:spPr>
        <p:txBody>
          <a:bodyPr rIns="116994"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Both EXO and 1TGe have expressed very strong preference for 7400L.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Only one 0</a:t>
            </a:r>
            <a:r>
              <a:rPr lang="en-US" dirty="0" smtClean="0">
                <a:sym typeface="Symbol" charset="2"/>
              </a:rPr>
              <a:t> </a:t>
            </a:r>
            <a:r>
              <a:rPr lang="en-US" dirty="0" err="1" smtClean="0">
                <a:sym typeface="Symbol" charset="2"/>
              </a:rPr>
              <a:t>tonne</a:t>
            </a:r>
            <a:r>
              <a:rPr lang="en-US" dirty="0" smtClean="0">
                <a:sym typeface="Symbol" charset="2"/>
              </a:rPr>
              <a:t>-scale experiment possible at 7400L, cannot fit more than one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Different options for shielding for these experiments (</a:t>
            </a:r>
            <a:r>
              <a:rPr lang="en-US" dirty="0" err="1" smtClean="0"/>
              <a:t>e.g</a:t>
            </a:r>
            <a:r>
              <a:rPr lang="en-US" dirty="0" smtClean="0"/>
              <a:t> GERDA style or similar)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Not all options fit within 7400L lab module footprint as currently understood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Again plan study with community over next year to refine design of lab module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LMD (DLL)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1D14-3D6E-49F5-AF04-7DB301EC2F69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7400-LM1-GEODM-1TGe-White-09Sep10"/>
          <p:cNvPicPr/>
          <p:nvPr/>
        </p:nvPicPr>
        <p:blipFill>
          <a:blip r:embed="rId2" cstate="print"/>
          <a:srcRect l="-2128" t="15217" r="1064" b="23913"/>
          <a:stretch>
            <a:fillRect/>
          </a:stretch>
        </p:blipFill>
        <p:spPr bwMode="auto">
          <a:xfrm>
            <a:off x="1143000" y="1500187"/>
            <a:ext cx="6911578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0797" y="1553766"/>
            <a:ext cx="2514978" cy="55736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600" dirty="0" smtClean="0"/>
              <a:t>Cryogenic 0</a:t>
            </a:r>
            <a:r>
              <a:rPr lang="en-US" sz="1600" dirty="0" smtClean="0">
                <a:sym typeface="Symbol"/>
              </a:rPr>
              <a:t> </a:t>
            </a:r>
            <a:r>
              <a:rPr lang="en-US" sz="1600" dirty="0" smtClean="0"/>
              <a:t>experiments</a:t>
            </a:r>
          </a:p>
          <a:p>
            <a:r>
              <a:rPr lang="en-US" sz="1600" dirty="0" smtClean="0"/>
              <a:t>may not fit in cross-section.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86500" y="4768453"/>
            <a:ext cx="1885768" cy="28036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 smtClean="0"/>
              <a:t>GEODM </a:t>
            </a:r>
            <a:r>
              <a:rPr lang="en-US" sz="1400" dirty="0" err="1" smtClean="0"/>
              <a:t>Ge</a:t>
            </a:r>
            <a:r>
              <a:rPr lang="en-US" sz="1400" dirty="0" smtClean="0"/>
              <a:t> Dark Matter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232547" y="5947172"/>
            <a:ext cx="4477246" cy="55736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600" dirty="0" smtClean="0"/>
              <a:t>1TGe </a:t>
            </a:r>
            <a:r>
              <a:rPr lang="en-US" sz="1600" dirty="0" err="1" smtClean="0"/>
              <a:t>Ge</a:t>
            </a:r>
            <a:r>
              <a:rPr lang="en-US" sz="1600" dirty="0" smtClean="0"/>
              <a:t> 0</a:t>
            </a:r>
            <a:r>
              <a:rPr lang="en-US" sz="1600" dirty="0" smtClean="0">
                <a:sym typeface="Symbol"/>
              </a:rPr>
              <a:t>, Cu/</a:t>
            </a:r>
            <a:r>
              <a:rPr lang="en-US" sz="1600" dirty="0" err="1" smtClean="0">
                <a:sym typeface="Symbol"/>
              </a:rPr>
              <a:t>Pb</a:t>
            </a:r>
            <a:r>
              <a:rPr lang="en-US" sz="1600" dirty="0" smtClean="0">
                <a:sym typeface="Symbol"/>
              </a:rPr>
              <a:t> Option</a:t>
            </a:r>
          </a:p>
          <a:p>
            <a:r>
              <a:rPr lang="en-US" sz="1600" dirty="0" smtClean="0">
                <a:sym typeface="Symbol"/>
              </a:rPr>
              <a:t>-Layout is very tight, study sharing operational space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265C71-FC92-4E60-BE6D-C469B3F9B3BE}" type="slidenum">
              <a:rPr lang="en-US"/>
              <a:pPr/>
              <a:t>45</a:t>
            </a:fld>
            <a:endParaRPr lang="en-US"/>
          </a:p>
        </p:txBody>
      </p:sp>
      <p:sp>
        <p:nvSpPr>
          <p:cNvPr id="118787" name="Line 2"/>
          <p:cNvSpPr>
            <a:spLocks noChangeShapeType="1"/>
          </p:cNvSpPr>
          <p:nvPr/>
        </p:nvSpPr>
        <p:spPr bwMode="auto">
          <a:xfrm>
            <a:off x="0" y="6500812"/>
            <a:ext cx="9144000" cy="1117"/>
          </a:xfrm>
          <a:prstGeom prst="line">
            <a:avLst/>
          </a:prstGeom>
          <a:noFill/>
          <a:ln w="38100">
            <a:solidFill>
              <a:srgbClr val="216924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85800"/>
          </a:xfrm>
        </p:spPr>
        <p:txBody>
          <a:bodyPr rIns="116994">
            <a:noAutofit/>
          </a:bodyPr>
          <a:lstStyle/>
          <a:p>
            <a:pPr marL="40182"/>
            <a:r>
              <a:rPr lang="en-US" sz="2800" dirty="0" smtClean="0"/>
              <a:t>Dakota Ion Accelerators for Nuclear Astrophysics (DIANA)</a:t>
            </a:r>
            <a:endParaRPr lang="en-US" sz="3200" dirty="0" smtClean="0"/>
          </a:p>
        </p:txBody>
      </p:sp>
      <p:pic>
        <p:nvPicPr>
          <p:cNvPr id="118790" name="Picture 7" descr="DIANAPi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62"/>
            <a:ext cx="91440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1" name="TextBox 7"/>
          <p:cNvSpPr txBox="1">
            <a:spLocks noChangeArrowheads="1"/>
          </p:cNvSpPr>
          <p:nvPr/>
        </p:nvSpPr>
        <p:spPr bwMode="auto">
          <a:xfrm>
            <a:off x="0" y="6000750"/>
            <a:ext cx="9144000" cy="449641"/>
          </a:xfrm>
          <a:prstGeom prst="rect">
            <a:avLst/>
          </a:prstGeom>
          <a:solidFill>
            <a:srgbClr val="FFECBF"/>
          </a:solidFill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Required Space </a:t>
            </a:r>
            <a:r>
              <a:rPr lang="en-US" sz="2500" u="sng" dirty="0">
                <a:solidFill>
                  <a:srgbClr val="FF0000"/>
                </a:solidFill>
              </a:rPr>
              <a:t>20 × 20 × 50 m</a:t>
            </a:r>
            <a:r>
              <a:rPr lang="en-US" sz="2500" u="sng" baseline="30000" dirty="0">
                <a:solidFill>
                  <a:srgbClr val="FF0000"/>
                </a:solidFill>
              </a:rPr>
              <a:t>3</a:t>
            </a:r>
            <a:r>
              <a:rPr lang="en-US" sz="2500" dirty="0">
                <a:solidFill>
                  <a:srgbClr val="FF0000"/>
                </a:solidFill>
              </a:rPr>
              <a:t> (W × H × L) at </a:t>
            </a:r>
            <a:r>
              <a:rPr lang="en-US" sz="2500" u="sng" dirty="0">
                <a:solidFill>
                  <a:srgbClr val="FF0000"/>
                </a:solidFill>
              </a:rPr>
              <a:t>4850L</a:t>
            </a:r>
            <a:r>
              <a:rPr lang="en-US" sz="25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8792" name="Picture 5" descr="396987_cb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5175" y="5041925"/>
            <a:ext cx="887387" cy="90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Modified LM1 at 4850L for DIANA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3716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Some modifications to generic LM1 lab module would be needed for DIANA – studies underway over next 9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7" descr="NuclearAstrophysicsPDR-v1.3-Fi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767273"/>
            <a:ext cx="9022950" cy="409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Planning -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287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DUSEL is a Major Research Equipment and Facilities Construction (MREFC) proposal to the U.S. National Science Foundation (NSF)</a:t>
            </a:r>
          </a:p>
          <a:p>
            <a:r>
              <a:rPr lang="en-US" sz="2000" dirty="0" smtClean="0"/>
              <a:t>Current proposed scope is $875M (FY10), $575M for facility (not including LBNE) and $300M for experiments, including contribution of $125M to LBNE. Remainder of LBNE costs, including for civil construction would come from U.S. Department of Energy and other sources.</a:t>
            </a:r>
          </a:p>
          <a:p>
            <a:r>
              <a:rPr lang="en-US" sz="2000" dirty="0" smtClean="0"/>
              <a:t>Stewardship model for experiments and facility developed by U.S. agencies – see below</a:t>
            </a:r>
          </a:p>
          <a:p>
            <a:r>
              <a:rPr lang="en-US" sz="2000" dirty="0" smtClean="0"/>
              <a:t>International partnership(in experiments)  is essential, needs much more development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201941"/>
            <a:ext cx="6781800" cy="290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Planning -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410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DUSEL (and LBNE) – big project, many steps</a:t>
            </a:r>
          </a:p>
          <a:p>
            <a:r>
              <a:rPr lang="en-US" dirty="0" smtClean="0"/>
              <a:t>DUSEL Preliminary Design Report and proposal to be submitted by early Spring of 2011</a:t>
            </a:r>
          </a:p>
          <a:p>
            <a:r>
              <a:rPr lang="en-US" dirty="0" smtClean="0"/>
              <a:t>LBNE project on roughly parallel timescale</a:t>
            </a:r>
          </a:p>
          <a:p>
            <a:r>
              <a:rPr lang="en-US" dirty="0" smtClean="0"/>
              <a:t>Reviews and more reviews through Spring of 2011</a:t>
            </a:r>
          </a:p>
          <a:p>
            <a:r>
              <a:rPr lang="en-US" dirty="0" smtClean="0"/>
              <a:t>DUSEL decision by end of 2011</a:t>
            </a:r>
          </a:p>
          <a:p>
            <a:r>
              <a:rPr lang="en-US" dirty="0" smtClean="0"/>
              <a:t>If yes, start Final Design in early 2012</a:t>
            </a:r>
          </a:p>
          <a:p>
            <a:r>
              <a:rPr lang="en-US" dirty="0" smtClean="0"/>
              <a:t>And start construction in early 2014</a:t>
            </a:r>
          </a:p>
          <a:p>
            <a:r>
              <a:rPr lang="en-US" dirty="0" smtClean="0"/>
              <a:t>Facility completed </a:t>
            </a:r>
            <a:r>
              <a:rPr lang="en-US" dirty="0" smtClean="0"/>
              <a:t>by end decade, </a:t>
            </a:r>
            <a:r>
              <a:rPr lang="en-US" dirty="0" smtClean="0"/>
              <a:t>full complement of initial experiments a few years later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Sanford Underground Laboratory at </a:t>
            </a:r>
            <a:r>
              <a:rPr lang="en-US" dirty="0" err="1" smtClean="0"/>
              <a:t>Homestake</a:t>
            </a:r>
            <a:r>
              <a:rPr lang="en-US" dirty="0" smtClean="0"/>
              <a:t> under active development and expect to deploy first major physics experiments starting in about one year.</a:t>
            </a:r>
          </a:p>
          <a:p>
            <a:r>
              <a:rPr lang="en-US" dirty="0" smtClean="0"/>
              <a:t>Proposal for Deep Underground Science and Engineering Laboratory (DUSEL) well advanced and expect U.S. government decision also in about one year</a:t>
            </a:r>
          </a:p>
          <a:p>
            <a:r>
              <a:rPr lang="en-US" dirty="0" smtClean="0"/>
              <a:t>If fully approved, and in collaboration with partners, could provide facility and experiments for neutrino oscillation measurements and other properties, proton decay searches, dark mater experiments, </a:t>
            </a:r>
            <a:r>
              <a:rPr lang="en-US" dirty="0" err="1" smtClean="0"/>
              <a:t>neutrinoless</a:t>
            </a:r>
            <a:r>
              <a:rPr lang="en-US" dirty="0" smtClean="0"/>
              <a:t> double beta decay experiments, nuclear astrophysics via underground accelerator, advanced R&amp;D on low background techniques and a variety of experiments in underground biology and engineering and geosciences.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A30B-630E-4B80-8EFE-C9237773DFD1}" type="slidenum">
              <a:rPr lang="en-US"/>
              <a:pPr/>
              <a:t>5</a:t>
            </a:fld>
            <a:endParaRPr lang="en-US"/>
          </a:p>
        </p:txBody>
      </p:sp>
      <p:pic>
        <p:nvPicPr>
          <p:cNvPr id="25606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793" y="1163092"/>
            <a:ext cx="8456414" cy="5339953"/>
          </a:xfrm>
          <a:prstGeom prst="rect">
            <a:avLst/>
          </a:prstGeom>
          <a:noFill/>
          <a:ln w="38100" cap="flat">
            <a:solidFill>
              <a:srgbClr val="216924"/>
            </a:solidFill>
            <a:prstDash val="solid"/>
            <a:miter lim="800000"/>
            <a:headEnd/>
            <a:tailEnd/>
          </a:ln>
        </p:spPr>
      </p:pic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4339828" y="2098477"/>
            <a:ext cx="1117" cy="2366367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645670" y="2098477"/>
            <a:ext cx="2232" cy="2366367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4268391" y="4455914"/>
            <a:ext cx="3122042" cy="1117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4723804" y="4384477"/>
            <a:ext cx="1117" cy="1598414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5268515" y="2286000"/>
            <a:ext cx="1117" cy="1473398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4723805" y="5577706"/>
            <a:ext cx="456531" cy="0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647902" y="1794867"/>
            <a:ext cx="563687" cy="267891"/>
            <a:chOff x="0" y="0"/>
            <a:chExt cx="504" cy="240"/>
          </a:xfrm>
        </p:grpSpPr>
        <p:sp>
          <p:nvSpPr>
            <p:cNvPr id="25614" name="Rectangle 14"/>
            <p:cNvSpPr>
              <a:spLocks/>
            </p:cNvSpPr>
            <p:nvPr/>
          </p:nvSpPr>
          <p:spPr bwMode="auto">
            <a:xfrm>
              <a:off x="0" y="0"/>
              <a:ext cx="504" cy="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15" name="Rectangle 15"/>
            <p:cNvSpPr>
              <a:spLocks/>
            </p:cNvSpPr>
            <p:nvPr/>
          </p:nvSpPr>
          <p:spPr bwMode="auto">
            <a:xfrm>
              <a:off x="0" y="0"/>
              <a:ext cx="50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2012" bIns="0"/>
            <a:lstStyle/>
            <a:p>
              <a:pPr marL="35717" algn="ctr"/>
              <a:r>
                <a:rPr lang="en-US" sz="1300" b="1" dirty="0">
                  <a:solidFill>
                    <a:srgbClr val="FF0000"/>
                  </a:solidFill>
                  <a:cs typeface="Arial" pitchFamily="34" charset="0"/>
                </a:rPr>
                <a:t>Ross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871020" y="1782589"/>
            <a:ext cx="598289" cy="267891"/>
            <a:chOff x="0" y="0"/>
            <a:chExt cx="536" cy="240"/>
          </a:xfrm>
        </p:grpSpPr>
        <p:sp>
          <p:nvSpPr>
            <p:cNvPr id="25617" name="Rectangle 17"/>
            <p:cNvSpPr>
              <a:spLocks/>
            </p:cNvSpPr>
            <p:nvPr/>
          </p:nvSpPr>
          <p:spPr bwMode="auto">
            <a:xfrm>
              <a:off x="0" y="0"/>
              <a:ext cx="536" cy="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18" name="Rectangle 18"/>
            <p:cNvSpPr>
              <a:spLocks/>
            </p:cNvSpPr>
            <p:nvPr/>
          </p:nvSpPr>
          <p:spPr bwMode="auto">
            <a:xfrm>
              <a:off x="0" y="0"/>
              <a:ext cx="53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2012" bIns="0"/>
            <a:lstStyle/>
            <a:p>
              <a:pPr marL="35717" algn="ctr"/>
              <a:r>
                <a:rPr lang="en-US" sz="1300" b="1" dirty="0">
                  <a:solidFill>
                    <a:srgbClr val="FF0000"/>
                  </a:solidFill>
                  <a:cs typeface="Arial" pitchFamily="34" charset="0"/>
                </a:rPr>
                <a:t>Yates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763863" y="4779615"/>
            <a:ext cx="848320" cy="267891"/>
            <a:chOff x="0" y="0"/>
            <a:chExt cx="760" cy="240"/>
          </a:xfrm>
        </p:grpSpPr>
        <p:sp>
          <p:nvSpPr>
            <p:cNvPr id="25620" name="Rectangle 20"/>
            <p:cNvSpPr>
              <a:spLocks/>
            </p:cNvSpPr>
            <p:nvPr/>
          </p:nvSpPr>
          <p:spPr bwMode="auto">
            <a:xfrm>
              <a:off x="0" y="0"/>
              <a:ext cx="760" cy="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21" name="Rectangle 21"/>
            <p:cNvSpPr>
              <a:spLocks/>
            </p:cNvSpPr>
            <p:nvPr/>
          </p:nvSpPr>
          <p:spPr bwMode="auto">
            <a:xfrm>
              <a:off x="0" y="0"/>
              <a:ext cx="760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2012" bIns="0"/>
            <a:lstStyle/>
            <a:p>
              <a:pPr marL="35717" algn="ctr"/>
              <a:r>
                <a:rPr lang="en-US" sz="1300" b="1" dirty="0">
                  <a:solidFill>
                    <a:srgbClr val="FF0000"/>
                  </a:solidFill>
                  <a:cs typeface="Arial" pitchFamily="34" charset="0"/>
                </a:rPr>
                <a:t>#6 Winze</a:t>
              </a:r>
            </a:p>
          </p:txBody>
        </p:sp>
      </p:grpSp>
      <p:sp>
        <p:nvSpPr>
          <p:cNvPr id="25622" name="Line 22"/>
          <p:cNvSpPr>
            <a:spLocks noChangeShapeType="1"/>
          </p:cNvSpPr>
          <p:nvPr/>
        </p:nvSpPr>
        <p:spPr bwMode="auto">
          <a:xfrm rot="10800000">
            <a:off x="4732734" y="5912570"/>
            <a:ext cx="1026914" cy="2232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259586" y="1884164"/>
            <a:ext cx="696516" cy="553641"/>
            <a:chOff x="0" y="0"/>
            <a:chExt cx="624" cy="496"/>
          </a:xfrm>
        </p:grpSpPr>
        <p:sp>
          <p:nvSpPr>
            <p:cNvPr id="25624" name="Rectangle 24"/>
            <p:cNvSpPr>
              <a:spLocks/>
            </p:cNvSpPr>
            <p:nvPr/>
          </p:nvSpPr>
          <p:spPr bwMode="auto">
            <a:xfrm>
              <a:off x="0" y="0"/>
              <a:ext cx="624" cy="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25" name="Rectangle 25"/>
            <p:cNvSpPr>
              <a:spLocks/>
            </p:cNvSpPr>
            <p:nvPr/>
          </p:nvSpPr>
          <p:spPr bwMode="auto">
            <a:xfrm>
              <a:off x="0" y="0"/>
              <a:ext cx="623" cy="49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2012" bIns="0"/>
            <a:lstStyle/>
            <a:p>
              <a:pPr marL="35717" algn="ctr"/>
              <a:r>
                <a:rPr lang="en-US" sz="1300" b="1" dirty="0">
                  <a:solidFill>
                    <a:srgbClr val="FF0000"/>
                  </a:solidFill>
                  <a:cs typeface="Arial" pitchFamily="34" charset="0"/>
                </a:rPr>
                <a:t>Oro Hondo</a:t>
              </a:r>
            </a:p>
          </p:txBody>
        </p:sp>
      </p:grpSp>
      <p:sp>
        <p:nvSpPr>
          <p:cNvPr id="25626" name="Line 26"/>
          <p:cNvSpPr>
            <a:spLocks noChangeShapeType="1"/>
          </p:cNvSpPr>
          <p:nvPr/>
        </p:nvSpPr>
        <p:spPr bwMode="auto">
          <a:xfrm>
            <a:off x="4179094" y="3491508"/>
            <a:ext cx="3122042" cy="1117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>
            <a:off x="3034978" y="3064000"/>
            <a:ext cx="4266158" cy="1116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652242" y="4321969"/>
            <a:ext cx="562570" cy="267891"/>
            <a:chOff x="0" y="0"/>
            <a:chExt cx="504" cy="240"/>
          </a:xfrm>
        </p:grpSpPr>
        <p:sp>
          <p:nvSpPr>
            <p:cNvPr id="25629" name="Rectangle 29"/>
            <p:cNvSpPr>
              <a:spLocks/>
            </p:cNvSpPr>
            <p:nvPr/>
          </p:nvSpPr>
          <p:spPr bwMode="auto">
            <a:xfrm>
              <a:off x="0" y="0"/>
              <a:ext cx="504" cy="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30" name="Rectangle 30"/>
            <p:cNvSpPr>
              <a:spLocks/>
            </p:cNvSpPr>
            <p:nvPr/>
          </p:nvSpPr>
          <p:spPr bwMode="auto">
            <a:xfrm>
              <a:off x="0" y="0"/>
              <a:ext cx="50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2012" bIns="0"/>
            <a:lstStyle/>
            <a:p>
              <a:pPr marL="35717" algn="ctr"/>
              <a:r>
                <a:rPr lang="en-US" sz="1300" b="1" dirty="0">
                  <a:solidFill>
                    <a:srgbClr val="FF0000"/>
                  </a:solidFill>
                  <a:cs typeface="Arial" pitchFamily="34" charset="0"/>
                </a:rPr>
                <a:t>4850L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3982641" y="5464969"/>
            <a:ext cx="562570" cy="267891"/>
            <a:chOff x="0" y="0"/>
            <a:chExt cx="504" cy="240"/>
          </a:xfrm>
        </p:grpSpPr>
        <p:sp>
          <p:nvSpPr>
            <p:cNvPr id="25632" name="Rectangle 32"/>
            <p:cNvSpPr>
              <a:spLocks/>
            </p:cNvSpPr>
            <p:nvPr/>
          </p:nvSpPr>
          <p:spPr bwMode="auto">
            <a:xfrm>
              <a:off x="0" y="0"/>
              <a:ext cx="504" cy="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33" name="Rectangle 33"/>
            <p:cNvSpPr>
              <a:spLocks/>
            </p:cNvSpPr>
            <p:nvPr/>
          </p:nvSpPr>
          <p:spPr bwMode="auto">
            <a:xfrm>
              <a:off x="0" y="0"/>
              <a:ext cx="50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2012" bIns="0"/>
            <a:lstStyle/>
            <a:p>
              <a:pPr marL="35717" algn="ctr"/>
              <a:r>
                <a:rPr lang="en-US" sz="1300" b="1" dirty="0">
                  <a:solidFill>
                    <a:srgbClr val="FF0000"/>
                  </a:solidFill>
                  <a:cs typeface="Arial" pitchFamily="34" charset="0"/>
                </a:rPr>
                <a:t>7400L</a:t>
              </a: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4688086" y="2286000"/>
            <a:ext cx="562570" cy="267891"/>
            <a:chOff x="0" y="0"/>
            <a:chExt cx="504" cy="240"/>
          </a:xfrm>
        </p:grpSpPr>
        <p:sp>
          <p:nvSpPr>
            <p:cNvPr id="25635" name="Rectangle 35"/>
            <p:cNvSpPr>
              <a:spLocks/>
            </p:cNvSpPr>
            <p:nvPr/>
          </p:nvSpPr>
          <p:spPr bwMode="auto">
            <a:xfrm>
              <a:off x="0" y="0"/>
              <a:ext cx="504" cy="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36" name="Rectangle 36"/>
            <p:cNvSpPr>
              <a:spLocks/>
            </p:cNvSpPr>
            <p:nvPr/>
          </p:nvSpPr>
          <p:spPr bwMode="auto">
            <a:xfrm>
              <a:off x="0" y="0"/>
              <a:ext cx="50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2012" bIns="0"/>
            <a:lstStyle/>
            <a:p>
              <a:pPr marL="35717" algn="ctr"/>
              <a:r>
                <a:rPr lang="en-US" sz="1300" b="1" i="1" dirty="0">
                  <a:solidFill>
                    <a:srgbClr val="FF0000"/>
                  </a:solidFill>
                  <a:cs typeface="Arial" pitchFamily="34" charset="0"/>
                </a:rPr>
                <a:t>800L</a:t>
              </a:r>
            </a:p>
          </p:txBody>
        </p:sp>
      </p:grpSp>
      <p:sp>
        <p:nvSpPr>
          <p:cNvPr id="25637" name="Line 37"/>
          <p:cNvSpPr>
            <a:spLocks noChangeShapeType="1"/>
          </p:cNvSpPr>
          <p:nvPr/>
        </p:nvSpPr>
        <p:spPr bwMode="auto">
          <a:xfrm>
            <a:off x="5741789" y="4482703"/>
            <a:ext cx="0" cy="1160859"/>
          </a:xfrm>
          <a:prstGeom prst="line">
            <a:avLst/>
          </a:prstGeom>
          <a:noFill/>
          <a:ln w="25400" cap="flat">
            <a:solidFill>
              <a:srgbClr val="FF0013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38" name="Oval 38"/>
          <p:cNvSpPr>
            <a:spLocks/>
          </p:cNvSpPr>
          <p:nvPr/>
        </p:nvSpPr>
        <p:spPr bwMode="auto">
          <a:xfrm>
            <a:off x="3473648" y="1303734"/>
            <a:ext cx="2062758" cy="4929188"/>
          </a:xfrm>
          <a:prstGeom prst="ellipse">
            <a:avLst/>
          </a:prstGeom>
          <a:noFill/>
          <a:ln w="508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err="1" smtClean="0"/>
              <a:t>Homestake</a:t>
            </a:r>
            <a:r>
              <a:rPr lang="en-US" dirty="0" smtClean="0"/>
              <a:t> Cross Section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507734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DUSEL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 descr="DUSEL_high_res"/>
          <p:cNvPicPr>
            <a:picLocks noChangeAspect="1" noChangeArrowheads="1"/>
          </p:cNvPicPr>
          <p:nvPr/>
        </p:nvPicPr>
        <p:blipFill>
          <a:blip r:embed="rId2" cstate="print"/>
          <a:srcRect t="5005"/>
          <a:stretch>
            <a:fillRect/>
          </a:stretch>
        </p:blipFill>
        <p:spPr bwMode="auto">
          <a:xfrm>
            <a:off x="1066800" y="760985"/>
            <a:ext cx="7010400" cy="61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Dark matter </a:t>
            </a:r>
            <a:r>
              <a:rPr lang="en-US" dirty="0" smtClean="0"/>
              <a:t>search/detection</a:t>
            </a:r>
            <a:endParaRPr lang="en-US" dirty="0" smtClean="0"/>
          </a:p>
          <a:p>
            <a:r>
              <a:rPr lang="en-US" dirty="0" smtClean="0"/>
              <a:t>0</a:t>
            </a:r>
            <a:r>
              <a:rPr lang="en-US" dirty="0" smtClean="0">
                <a:sym typeface="Symbol"/>
              </a:rPr>
              <a:t> decay </a:t>
            </a:r>
          </a:p>
          <a:p>
            <a:r>
              <a:rPr lang="en-US" dirty="0" smtClean="0">
                <a:sym typeface="Symbol"/>
              </a:rPr>
              <a:t>Long baseline neutrino oscillations</a:t>
            </a:r>
          </a:p>
          <a:p>
            <a:r>
              <a:rPr lang="en-US" dirty="0" smtClean="0">
                <a:sym typeface="Symbol"/>
              </a:rPr>
              <a:t>Proton decay</a:t>
            </a:r>
          </a:p>
          <a:p>
            <a:r>
              <a:rPr lang="en-US" dirty="0" smtClean="0">
                <a:sym typeface="Symbol"/>
              </a:rPr>
              <a:t>Supernovae and other neutrinos</a:t>
            </a:r>
          </a:p>
          <a:p>
            <a:r>
              <a:rPr lang="en-US" dirty="0" smtClean="0">
                <a:sym typeface="Symbol"/>
              </a:rPr>
              <a:t>Nuclear astrophysics</a:t>
            </a:r>
          </a:p>
          <a:p>
            <a:r>
              <a:rPr lang="en-US" dirty="0" smtClean="0">
                <a:sym typeface="Symbol"/>
              </a:rPr>
              <a:t>Enable low radioactivity studies and materials fabrication</a:t>
            </a:r>
          </a:p>
          <a:p>
            <a:r>
              <a:rPr lang="en-US" dirty="0" smtClean="0">
                <a:sym typeface="Symbol"/>
              </a:rPr>
              <a:t>R&amp;D for the above</a:t>
            </a:r>
          </a:p>
          <a:p>
            <a:r>
              <a:rPr lang="en-US" dirty="0" smtClean="0">
                <a:sym typeface="Symbol"/>
              </a:rPr>
              <a:t>Other physics potential (underground gravity wave, etc)</a:t>
            </a:r>
          </a:p>
          <a:p>
            <a:r>
              <a:rPr lang="en-US" dirty="0" smtClean="0">
                <a:sym typeface="Symbol"/>
              </a:rPr>
              <a:t>Biology, geology and engineering(BGE) </a:t>
            </a:r>
          </a:p>
          <a:p>
            <a:r>
              <a:rPr lang="en-US" b="1" dirty="0" smtClean="0"/>
              <a:t>Very broad program</a:t>
            </a:r>
          </a:p>
          <a:p>
            <a:r>
              <a:rPr lang="en-US" dirty="0" smtClean="0">
                <a:sym typeface="Symbol"/>
              </a:rPr>
              <a:t>Education and public outreach key aspect (not covered)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Sanford Underground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Homestake</a:t>
            </a:r>
            <a:r>
              <a:rPr lang="en-US" dirty="0" smtClean="0"/>
              <a:t> was the site of the solar neutrino experiments by Ray Davis and collaborators.</a:t>
            </a:r>
          </a:p>
          <a:p>
            <a:r>
              <a:rPr lang="en-US" dirty="0" smtClean="0"/>
              <a:t>Gold mining ceased in 2002</a:t>
            </a:r>
          </a:p>
          <a:p>
            <a:r>
              <a:rPr lang="en-US" dirty="0" smtClean="0"/>
              <a:t>Water pumping stopped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Homestake</a:t>
            </a:r>
            <a:r>
              <a:rPr lang="en-US" dirty="0" smtClean="0"/>
              <a:t> site was selected by the NSF in 2007 for design development of a DUSEL, after considering other US sites</a:t>
            </a:r>
          </a:p>
          <a:p>
            <a:r>
              <a:rPr lang="en-US" dirty="0" smtClean="0"/>
              <a:t>The State of South Dakota and private individual (T. D. Sanford) initiated the rehabilitation of the </a:t>
            </a:r>
            <a:r>
              <a:rPr lang="en-US" dirty="0" err="1" smtClean="0"/>
              <a:t>Homestake</a:t>
            </a:r>
            <a:r>
              <a:rPr lang="en-US" dirty="0" smtClean="0"/>
              <a:t> site and formed the Sanford Underground Laboratory</a:t>
            </a:r>
          </a:p>
          <a:p>
            <a:r>
              <a:rPr lang="en-US" dirty="0" smtClean="0"/>
              <a:t>Early experiments </a:t>
            </a:r>
            <a:r>
              <a:rPr lang="en-US" dirty="0" smtClean="0"/>
              <a:t>selected and initiated.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2057400"/>
            <a:ext cx="1524000" cy="9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491257" y="29718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1965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" y="131763"/>
            <a:ext cx="8748713" cy="608012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Early Science at Sanford Lab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19063" y="766763"/>
            <a:ext cx="4943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A07600"/>
                </a:solidFill>
              </a:rPr>
              <a:t>Early Science Research Groups</a:t>
            </a:r>
            <a:endParaRPr lang="en-US" b="1">
              <a:solidFill>
                <a:srgbClr val="A07600"/>
              </a:solidFill>
            </a:endParaRP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28600" y="1295400"/>
            <a:ext cx="42672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2"/>
              </a:buClr>
              <a:defRPr/>
            </a:pP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Physics</a:t>
            </a:r>
            <a:r>
              <a:rPr lang="en-US" dirty="0">
                <a:solidFill>
                  <a:srgbClr val="096221"/>
                </a:solidFill>
                <a:latin typeface="Arial" charset="0"/>
                <a:cs typeface="Arial" charset="0"/>
              </a:rPr>
              <a:t>    </a:t>
            </a:r>
            <a:endParaRPr lang="en-US" dirty="0" smtClean="0">
              <a:solidFill>
                <a:srgbClr val="096221"/>
              </a:solidFill>
              <a:latin typeface="Arial" charset="0"/>
              <a:cs typeface="Arial" charset="0"/>
            </a:endParaRPr>
          </a:p>
          <a:p>
            <a:pPr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096221"/>
                </a:solidFill>
                <a:latin typeface="Arial" charset="0"/>
                <a:cs typeface="Arial" charset="0"/>
              </a:rPr>
              <a:t>LUX-350 </a:t>
            </a:r>
            <a:r>
              <a:rPr lang="en-US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Dark Matter</a:t>
            </a:r>
          </a:p>
          <a:p>
            <a:pPr>
              <a:buClr>
                <a:schemeClr val="tx2"/>
              </a:buClr>
              <a:defRPr/>
            </a:pPr>
            <a:r>
              <a:rPr lang="en-US" b="1" cap="small" dirty="0" err="1" smtClean="0">
                <a:solidFill>
                  <a:srgbClr val="096221"/>
                </a:solidFill>
                <a:latin typeface="Arial" charset="0"/>
                <a:cs typeface="Arial" charset="0"/>
              </a:rPr>
              <a:t>Majorana</a:t>
            </a:r>
            <a:r>
              <a:rPr lang="en-US" b="1" cap="small" dirty="0" smtClean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  <a:r>
              <a:rPr lang="en-US" b="1" cap="small" dirty="0">
                <a:solidFill>
                  <a:srgbClr val="096221"/>
                </a:solidFill>
                <a:latin typeface="Arial" charset="0"/>
                <a:cs typeface="Arial" charset="0"/>
              </a:rPr>
              <a:t>Demonstrator </a:t>
            </a:r>
            <a:r>
              <a:rPr lang="en-US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0</a:t>
            </a:r>
            <a:r>
              <a:rPr lang="en-US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νββ</a:t>
            </a:r>
          </a:p>
          <a:p>
            <a:pPr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096221"/>
                </a:solidFill>
                <a:latin typeface="Arial" charset="0"/>
                <a:cs typeface="Arial" charset="0"/>
              </a:rPr>
              <a:t>CUBED</a:t>
            </a:r>
            <a:r>
              <a:rPr lang="en-US" dirty="0" smtClean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Crystal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growth + other</a:t>
            </a:r>
            <a:endParaRPr lang="en-US" sz="4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Clr>
                <a:schemeClr val="tx2"/>
              </a:buClr>
              <a:defRPr/>
            </a:pPr>
            <a:r>
              <a:rPr lang="en-US" b="1" dirty="0" err="1" smtClean="0">
                <a:solidFill>
                  <a:srgbClr val="096221"/>
                </a:solidFill>
                <a:latin typeface="Arial" charset="0"/>
                <a:cs typeface="Arial" charset="0"/>
              </a:rPr>
              <a:t>Bkgd</a:t>
            </a:r>
            <a:r>
              <a:rPr lang="en-US" b="1" dirty="0" smtClean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096221"/>
                </a:solidFill>
                <a:latin typeface="Arial" charset="0"/>
                <a:cs typeface="Arial" charset="0"/>
              </a:rPr>
              <a:t>Characterization</a:t>
            </a:r>
            <a:r>
              <a:rPr lang="en-US" dirty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</a:t>
            </a:r>
            <a:r>
              <a:rPr lang="en-US" dirty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,n,</a:t>
            </a:r>
            <a:r>
              <a:rPr lang="en-US" i="1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Rn</a:t>
            </a:r>
            <a:r>
              <a:rPr lang="en-US" dirty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buClr>
                <a:schemeClr val="tx2"/>
              </a:buClr>
              <a:defRPr/>
            </a:pPr>
            <a:r>
              <a:rPr lang="en-US" dirty="0">
                <a:solidFill>
                  <a:srgbClr val="096221"/>
                </a:solidFill>
                <a:latin typeface="Arial" charset="0"/>
                <a:cs typeface="Arial" charset="0"/>
              </a:rPr>
              <a:t>                   </a:t>
            </a: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(also Screening Lab in future)</a:t>
            </a:r>
            <a:r>
              <a:rPr lang="en-US" dirty="0">
                <a:solidFill>
                  <a:srgbClr val="096221"/>
                </a:solidFill>
                <a:latin typeface="Arial" charset="0"/>
                <a:cs typeface="Arial" charset="0"/>
              </a:rPr>
              <a:t>             </a:t>
            </a:r>
            <a:endParaRPr lang="en-US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Clr>
                <a:schemeClr val="tx2"/>
              </a:buClr>
              <a:defRPr/>
            </a:pPr>
            <a:r>
              <a:rPr lang="en-US" sz="1600" dirty="0" smtClean="0">
                <a:solidFill>
                  <a:srgbClr val="096221"/>
                </a:solidFill>
                <a:latin typeface="Arial" charset="0"/>
                <a:cs typeface="Arial" charset="0"/>
              </a:rPr>
              <a:t>Vertical </a:t>
            </a:r>
            <a:r>
              <a:rPr lang="en-US" sz="1600" dirty="0">
                <a:solidFill>
                  <a:srgbClr val="096221"/>
                </a:solidFill>
                <a:latin typeface="Arial" charset="0"/>
                <a:cs typeface="Arial" charset="0"/>
              </a:rPr>
              <a:t>Facility </a:t>
            </a:r>
            <a:r>
              <a:rPr lang="en-US" sz="16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cs typeface="Arial" charset="0"/>
              </a:rPr>
              <a:t>N-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Nbar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cs typeface="Arial" charset="0"/>
              </a:rPr>
              <a:t>, others</a:t>
            </a:r>
          </a:p>
          <a:p>
            <a:pPr>
              <a:buClr>
                <a:schemeClr val="tx2"/>
              </a:buClr>
              <a:defRPr/>
            </a:pPr>
            <a:r>
              <a:rPr lang="en-US" sz="1600" dirty="0">
                <a:solidFill>
                  <a:srgbClr val="096221"/>
                </a:solidFill>
                <a:latin typeface="Arial" charset="0"/>
                <a:cs typeface="Arial" charset="0"/>
              </a:rPr>
              <a:t>                   </a:t>
            </a:r>
            <a:r>
              <a:rPr lang="en-US" sz="1200" dirty="0">
                <a:solidFill>
                  <a:srgbClr val="096221"/>
                </a:solidFill>
                <a:latin typeface="Arial" charset="0"/>
                <a:cs typeface="Arial" charset="0"/>
              </a:rPr>
              <a:t>(currently magnetic field </a:t>
            </a:r>
            <a:r>
              <a:rPr lang="en-US" sz="1200" dirty="0" err="1">
                <a:solidFill>
                  <a:srgbClr val="096221"/>
                </a:solidFill>
                <a:latin typeface="Arial" charset="0"/>
                <a:cs typeface="Arial" charset="0"/>
              </a:rPr>
              <a:t>bkgd</a:t>
            </a:r>
            <a:r>
              <a:rPr lang="en-US" sz="1200" dirty="0">
                <a:solidFill>
                  <a:srgbClr val="096221"/>
                </a:solidFill>
                <a:latin typeface="Arial" charset="0"/>
                <a:cs typeface="Arial" charset="0"/>
              </a:rPr>
              <a:t>)</a:t>
            </a:r>
            <a:endParaRPr lang="en-US" sz="12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Clr>
                <a:schemeClr val="tx2"/>
              </a:buClr>
              <a:defRPr/>
            </a:pPr>
            <a:endParaRPr lang="en-US" sz="3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611688" y="1295400"/>
            <a:ext cx="4303712" cy="18158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400" b="1" dirty="0">
                <a:solidFill>
                  <a:srgbClr val="000090"/>
                </a:solidFill>
              </a:rPr>
              <a:t>Geology</a:t>
            </a:r>
            <a:r>
              <a:rPr lang="en-US" sz="1400" dirty="0">
                <a:solidFill>
                  <a:srgbClr val="096221"/>
                </a:solidFill>
              </a:rPr>
              <a:t>  CO</a:t>
            </a:r>
            <a:r>
              <a:rPr lang="en-US" sz="1400" baseline="-25000" dirty="0">
                <a:solidFill>
                  <a:srgbClr val="096221"/>
                </a:solidFill>
              </a:rPr>
              <a:t>2</a:t>
            </a:r>
            <a:r>
              <a:rPr lang="en-US" sz="1400" dirty="0">
                <a:solidFill>
                  <a:srgbClr val="096221"/>
                </a:solidFill>
              </a:rPr>
              <a:t> Sequestration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400" i="1" dirty="0"/>
              <a:t>Environment </a:t>
            </a:r>
            <a:endParaRPr lang="en-US" sz="1400" dirty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400" dirty="0">
                <a:solidFill>
                  <a:srgbClr val="096221"/>
                </a:solidFill>
              </a:rPr>
              <a:t>              DUGL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</a:rPr>
              <a:t>Seismic characterization</a:t>
            </a:r>
          </a:p>
          <a:p>
            <a:pPr>
              <a:buClr>
                <a:schemeClr val="tx2"/>
              </a:buClr>
            </a:pPr>
            <a:r>
              <a:rPr lang="en-US" sz="1400" dirty="0">
                <a:solidFill>
                  <a:srgbClr val="096221"/>
                </a:solidFill>
              </a:rPr>
              <a:t>              Fiber Sensors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</a:rPr>
              <a:t>Extensometer, Temp     </a:t>
            </a:r>
          </a:p>
          <a:p>
            <a:pPr>
              <a:buClr>
                <a:schemeClr val="tx2"/>
              </a:buClr>
            </a:pPr>
            <a:r>
              <a:rPr lang="en-US" sz="1400" dirty="0">
                <a:solidFill>
                  <a:srgbClr val="000000"/>
                </a:solidFill>
              </a:rPr>
              <a:t>              </a:t>
            </a:r>
            <a:r>
              <a:rPr lang="en-US" sz="1400" dirty="0">
                <a:solidFill>
                  <a:srgbClr val="096221"/>
                </a:solidFill>
              </a:rPr>
              <a:t>Hydrology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100" i="1" dirty="0">
                <a:solidFill>
                  <a:srgbClr val="000000"/>
                </a:solidFill>
              </a:rPr>
              <a:t>SDSMT</a:t>
            </a:r>
            <a:r>
              <a:rPr lang="en-US" sz="1400" i="1" dirty="0">
                <a:solidFill>
                  <a:srgbClr val="000000"/>
                </a:solidFill>
              </a:rPr>
              <a:t>/Sanford/DUSEL</a:t>
            </a:r>
          </a:p>
          <a:p>
            <a:pPr>
              <a:buClr>
                <a:schemeClr val="tx2"/>
              </a:buClr>
            </a:pPr>
            <a:r>
              <a:rPr lang="en-US" sz="1400" i="1" dirty="0">
                <a:solidFill>
                  <a:srgbClr val="000000"/>
                </a:solidFill>
              </a:rPr>
              <a:t>              </a:t>
            </a:r>
            <a:r>
              <a:rPr lang="en-US" sz="1400" dirty="0">
                <a:solidFill>
                  <a:srgbClr val="096221"/>
                </a:solidFill>
              </a:rPr>
              <a:t>Hydro-Gravity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</a:rPr>
              <a:t>USGS (SD,AZ)</a:t>
            </a:r>
          </a:p>
          <a:p>
            <a:pPr>
              <a:buClr>
                <a:schemeClr val="tx2"/>
              </a:buClr>
            </a:pPr>
            <a:r>
              <a:rPr lang="en-US" sz="1400" dirty="0">
                <a:solidFill>
                  <a:srgbClr val="096221"/>
                </a:solidFill>
              </a:rPr>
              <a:t>              PODS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</a:rPr>
              <a:t>Petrology, ore </a:t>
            </a:r>
            <a:r>
              <a:rPr lang="en-US" sz="1400" i="1" dirty="0" err="1">
                <a:solidFill>
                  <a:srgbClr val="000000"/>
                </a:solidFill>
              </a:rPr>
              <a:t>dep</a:t>
            </a:r>
            <a:r>
              <a:rPr lang="en-US" sz="1400" i="1" dirty="0">
                <a:solidFill>
                  <a:srgbClr val="000000"/>
                </a:solidFill>
              </a:rPr>
              <a:t>, structure</a:t>
            </a:r>
          </a:p>
          <a:p>
            <a:pPr>
              <a:buClr>
                <a:schemeClr val="tx2"/>
              </a:buClr>
            </a:pPr>
            <a:r>
              <a:rPr lang="en-US" sz="300" dirty="0">
                <a:solidFill>
                  <a:srgbClr val="096221"/>
                </a:solidFill>
              </a:rPr>
              <a:t> </a:t>
            </a:r>
            <a:r>
              <a:rPr lang="en-US" sz="1400" dirty="0">
                <a:solidFill>
                  <a:srgbClr val="096221"/>
                </a:solidFill>
              </a:rPr>
              <a:t>            </a:t>
            </a:r>
            <a:r>
              <a:rPr lang="en-US" sz="700" dirty="0">
                <a:solidFill>
                  <a:srgbClr val="096221"/>
                </a:solidFill>
              </a:rPr>
              <a:t> </a:t>
            </a:r>
            <a:r>
              <a:rPr lang="en-US" sz="1400" dirty="0">
                <a:solidFill>
                  <a:srgbClr val="096221"/>
                </a:solidFill>
              </a:rPr>
              <a:t> </a:t>
            </a:r>
            <a:r>
              <a:rPr lang="en-US" sz="1400" dirty="0" err="1">
                <a:solidFill>
                  <a:srgbClr val="096221"/>
                </a:solidFill>
              </a:rPr>
              <a:t>Tiltmeter</a:t>
            </a:r>
            <a:r>
              <a:rPr lang="en-US" sz="1400" dirty="0">
                <a:solidFill>
                  <a:srgbClr val="096221"/>
                </a:solidFill>
              </a:rPr>
              <a:t>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400" i="1" dirty="0"/>
              <a:t>Rock deformation</a:t>
            </a:r>
          </a:p>
          <a:p>
            <a:pPr>
              <a:buClr>
                <a:schemeClr val="tx2"/>
              </a:buClr>
            </a:pPr>
            <a:r>
              <a:rPr lang="en-US" sz="1400" dirty="0">
                <a:solidFill>
                  <a:srgbClr val="096221"/>
                </a:solidFill>
              </a:rPr>
              <a:t>           </a:t>
            </a:r>
            <a:r>
              <a:rPr lang="en-US" sz="700" dirty="0">
                <a:solidFill>
                  <a:srgbClr val="096221"/>
                </a:solidFill>
              </a:rPr>
              <a:t> </a:t>
            </a:r>
            <a:r>
              <a:rPr lang="en-US" sz="1400" dirty="0">
                <a:solidFill>
                  <a:srgbClr val="096221"/>
                </a:solidFill>
              </a:rPr>
              <a:t>  Transparent Earth </a:t>
            </a:r>
            <a:r>
              <a:rPr lang="en-US" sz="14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</a:rPr>
              <a:t>Seismic</a:t>
            </a:r>
            <a:endParaRPr lang="en-US" sz="1400" i="1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611688" y="3678238"/>
            <a:ext cx="4303712" cy="11985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000090"/>
                </a:solidFill>
              </a:rPr>
              <a:t>Engineering</a:t>
            </a:r>
            <a:r>
              <a:rPr lang="en-US" sz="1600" dirty="0">
                <a:solidFill>
                  <a:srgbClr val="096221"/>
                </a:solidFill>
              </a:rPr>
              <a:t> </a:t>
            </a:r>
            <a:endParaRPr lang="en-US" sz="1600" dirty="0" smtClean="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dirty="0" smtClean="0">
                <a:solidFill>
                  <a:srgbClr val="096221"/>
                </a:solidFill>
              </a:rPr>
              <a:t>Signal </a:t>
            </a:r>
            <a:r>
              <a:rPr lang="en-US" sz="1600" dirty="0">
                <a:solidFill>
                  <a:srgbClr val="096221"/>
                </a:solidFill>
              </a:rPr>
              <a:t>Propagation </a:t>
            </a:r>
            <a:r>
              <a:rPr lang="en-US" sz="16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600" i="1" dirty="0" err="1">
                <a:solidFill>
                  <a:srgbClr val="000000"/>
                </a:solidFill>
              </a:rPr>
              <a:t>Anagnostou</a:t>
            </a:r>
            <a:endParaRPr lang="en-US" sz="1600" i="1" dirty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96221"/>
                </a:solidFill>
              </a:rPr>
              <a:t>Submersible </a:t>
            </a:r>
            <a:r>
              <a:rPr lang="en-US" sz="1600" dirty="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600" i="1" dirty="0" err="1">
                <a:solidFill>
                  <a:srgbClr val="000000"/>
                </a:solidFill>
              </a:rPr>
              <a:t>McGough</a:t>
            </a:r>
            <a:endParaRPr lang="en-US" sz="1600" i="1" dirty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endParaRPr lang="en-US" sz="1400" i="1" dirty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endParaRPr lang="en-US" sz="1400" i="1" dirty="0">
              <a:solidFill>
                <a:srgbClr val="000000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400" i="1" dirty="0">
                <a:solidFill>
                  <a:srgbClr val="000000"/>
                </a:solidFill>
              </a:rPr>
              <a:t>     </a:t>
            </a:r>
          </a:p>
          <a:p>
            <a:pPr>
              <a:buClr>
                <a:schemeClr val="tx2"/>
              </a:buClr>
            </a:pPr>
            <a:r>
              <a:rPr lang="en-US" sz="1400" dirty="0">
                <a:solidFill>
                  <a:srgbClr val="000000"/>
                </a:solidFill>
              </a:rPr>
              <a:t>              </a:t>
            </a:r>
            <a:r>
              <a:rPr lang="en-US" sz="300" dirty="0">
                <a:solidFill>
                  <a:srgbClr val="096221"/>
                </a:solidFill>
              </a:rPr>
              <a:t> </a:t>
            </a:r>
            <a:r>
              <a:rPr lang="en-US" sz="1400" dirty="0">
                <a:solidFill>
                  <a:srgbClr val="096221"/>
                </a:solidFill>
              </a:rPr>
              <a:t>             </a:t>
            </a:r>
            <a:endParaRPr lang="en-US" sz="1400" i="1" dirty="0"/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228600" y="3676650"/>
            <a:ext cx="4267200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</a:pPr>
            <a:r>
              <a:rPr lang="en-US" sz="1600" b="1">
                <a:solidFill>
                  <a:srgbClr val="000090"/>
                </a:solidFill>
              </a:rPr>
              <a:t>Biology</a:t>
            </a:r>
            <a:r>
              <a:rPr lang="en-US" sz="1600">
                <a:solidFill>
                  <a:srgbClr val="096221"/>
                </a:solidFill>
              </a:rPr>
              <a:t> Microbiology </a:t>
            </a:r>
            <a:r>
              <a:rPr lang="en-US" sz="160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600" i="1"/>
              <a:t>Bang, Anderson </a:t>
            </a:r>
            <a:endParaRPr lang="en-US" sz="1600">
              <a:solidFill>
                <a:srgbClr val="09622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>
                <a:solidFill>
                  <a:srgbClr val="096221"/>
                </a:solidFill>
              </a:rPr>
              <a:t>            Lignocellulose </a:t>
            </a:r>
            <a:r>
              <a:rPr lang="en-US" sz="160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600" i="1">
                <a:solidFill>
                  <a:srgbClr val="000000"/>
                </a:solidFill>
              </a:rPr>
              <a:t>Bleakley</a:t>
            </a:r>
          </a:p>
          <a:p>
            <a:pPr>
              <a:buClr>
                <a:schemeClr val="tx2"/>
              </a:buClr>
            </a:pPr>
            <a:r>
              <a:rPr lang="en-US" sz="1600">
                <a:solidFill>
                  <a:srgbClr val="096221"/>
                </a:solidFill>
              </a:rPr>
              <a:t>            Manifold Sampling </a:t>
            </a:r>
            <a:r>
              <a:rPr lang="en-US" sz="160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 </a:t>
            </a:r>
            <a:r>
              <a:rPr lang="en-US" sz="1600" i="1">
                <a:solidFill>
                  <a:srgbClr val="000000"/>
                </a:solidFill>
              </a:rPr>
              <a:t>Onstott, Pfiffner     </a:t>
            </a:r>
          </a:p>
          <a:p>
            <a:pPr>
              <a:buClr>
                <a:schemeClr val="tx2"/>
              </a:buClr>
            </a:pPr>
            <a:r>
              <a:rPr lang="en-US" sz="1600">
                <a:solidFill>
                  <a:srgbClr val="000000"/>
                </a:solidFill>
              </a:rPr>
              <a:t>            </a:t>
            </a:r>
            <a:r>
              <a:rPr lang="en-US" sz="1600">
                <a:solidFill>
                  <a:srgbClr val="096221"/>
                </a:solidFill>
              </a:rPr>
              <a:t>Microbiology/Cellulose </a:t>
            </a:r>
            <a:r>
              <a:rPr lang="en-US" sz="1600">
                <a:solidFill>
                  <a:srgbClr val="096221"/>
                </a:solidFill>
                <a:latin typeface="ＭＳ ゴシック" pitchFamily="49" charset="-128"/>
                <a:ea typeface="ＭＳ ゴシック" pitchFamily="49" charset="-128"/>
              </a:rPr>
              <a:t>−</a:t>
            </a:r>
            <a:r>
              <a:rPr lang="en-US" sz="1600" i="1">
                <a:solidFill>
                  <a:srgbClr val="000000"/>
                </a:solidFill>
              </a:rPr>
              <a:t> </a:t>
            </a:r>
            <a:r>
              <a:rPr lang="en-US" sz="1200" i="1">
                <a:solidFill>
                  <a:srgbClr val="000000"/>
                </a:solidFill>
              </a:rPr>
              <a:t>Sani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4984750"/>
            <a:ext cx="4343400" cy="1169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defRPr/>
            </a:pPr>
            <a:r>
              <a:rPr lang="en-US" sz="1400" b="1" dirty="0">
                <a:solidFill>
                  <a:srgbClr val="000090"/>
                </a:solidFill>
                <a:latin typeface="Arial" charset="0"/>
                <a:cs typeface="Arial" charset="0"/>
              </a:rPr>
              <a:t>Other</a:t>
            </a: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096221"/>
                </a:solidFill>
                <a:latin typeface="Arial" charset="0"/>
                <a:cs typeface="Arial" charset="0"/>
              </a:rPr>
              <a:t>Cummingtonite</a:t>
            </a: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400" i="1" dirty="0">
                <a:latin typeface="Arial" charset="0"/>
                <a:cs typeface="Arial" charset="0"/>
              </a:rPr>
              <a:t>Geology (Berman)</a:t>
            </a:r>
            <a:endParaRPr lang="en-US" sz="1400" dirty="0">
              <a:solidFill>
                <a:srgbClr val="096221"/>
              </a:solidFill>
              <a:latin typeface="Arial" charset="0"/>
              <a:cs typeface="Arial" charset="0"/>
            </a:endParaRPr>
          </a:p>
          <a:p>
            <a:pPr>
              <a:buClr>
                <a:schemeClr val="tx2"/>
              </a:buClr>
              <a:defRPr/>
            </a:pPr>
            <a:r>
              <a:rPr lang="en-US" sz="1050" dirty="0">
                <a:solidFill>
                  <a:srgbClr val="000090"/>
                </a:solidFill>
                <a:latin typeface="Arial" charset="0"/>
                <a:cs typeface="Arial" charset="0"/>
              </a:rPr>
              <a:t>(Site       </a:t>
            </a:r>
            <a:r>
              <a:rPr lang="en-US" sz="700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1050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Vertical Array </a:t>
            </a:r>
            <a:r>
              <a:rPr lang="en-US" sz="14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</a:t>
            </a:r>
            <a:r>
              <a:rPr lang="en-US" sz="105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cs typeface="Arial" charset="0"/>
              </a:rPr>
              <a:t>Geology (Dahlgren)</a:t>
            </a:r>
            <a:endParaRPr lang="en-US" sz="1400" dirty="0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>
              <a:buClr>
                <a:schemeClr val="tx2"/>
              </a:buClr>
              <a:defRPr/>
            </a:pPr>
            <a:r>
              <a:rPr lang="en-US" sz="1050" dirty="0">
                <a:solidFill>
                  <a:srgbClr val="000090"/>
                </a:solidFill>
                <a:latin typeface="Arial" charset="0"/>
                <a:cs typeface="Arial" charset="0"/>
              </a:rPr>
              <a:t>Selection </a:t>
            </a: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 THMCB </a:t>
            </a:r>
            <a:r>
              <a:rPr lang="en-US" sz="14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cs typeface="Arial" charset="0"/>
              </a:rPr>
              <a:t>Geology (DUSEL S4)</a:t>
            </a:r>
          </a:p>
          <a:p>
            <a:pPr>
              <a:buClr>
                <a:schemeClr val="tx2"/>
              </a:buClr>
              <a:defRPr/>
            </a:pPr>
            <a:r>
              <a:rPr lang="en-US" sz="1050" dirty="0">
                <a:solidFill>
                  <a:srgbClr val="000090"/>
                </a:solidFill>
                <a:latin typeface="Arial" charset="0"/>
                <a:cs typeface="Arial" charset="0"/>
              </a:rPr>
              <a:t>Only)</a:t>
            </a: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      Fracture Group </a:t>
            </a:r>
            <a:r>
              <a:rPr lang="en-US" sz="14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cs typeface="Arial" charset="0"/>
              </a:rPr>
              <a:t>Geology (DUSEL S4)</a:t>
            </a:r>
          </a:p>
          <a:p>
            <a:pPr>
              <a:buClr>
                <a:schemeClr val="tx2"/>
              </a:buClr>
              <a:defRPr/>
            </a:pP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            </a:t>
            </a:r>
            <a:r>
              <a:rPr lang="en-US" sz="1400" dirty="0" err="1">
                <a:solidFill>
                  <a:srgbClr val="096221"/>
                </a:solidFill>
                <a:latin typeface="Arial" charset="0"/>
                <a:cs typeface="Arial" charset="0"/>
              </a:rPr>
              <a:t>EcoHydro</a:t>
            </a:r>
            <a:r>
              <a:rPr lang="en-US" sz="1400" dirty="0">
                <a:solidFill>
                  <a:srgbClr val="096221"/>
                </a:solidFill>
                <a:latin typeface="Arial" charset="0"/>
                <a:cs typeface="Arial" charset="0"/>
              </a:rPr>
              <a:t> Group </a:t>
            </a:r>
            <a:r>
              <a:rPr lang="en-US" sz="1400" dirty="0">
                <a:solidFill>
                  <a:srgbClr val="096221"/>
                </a:solidFill>
                <a:latin typeface="ＭＳ ゴシック" charset="-128"/>
                <a:ea typeface="ＭＳ ゴシック" charset="-128"/>
                <a:cs typeface="ＭＳ ゴシック" charset="-128"/>
              </a:rPr>
              <a:t>−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cs typeface="Arial" charset="0"/>
              </a:rPr>
              <a:t>Geology (DUSEL S4)     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29200" y="5257800"/>
            <a:ext cx="3429000" cy="914400"/>
            <a:chOff x="5029200" y="5181600"/>
            <a:chExt cx="3429000" cy="914400"/>
          </a:xfrm>
        </p:grpSpPr>
        <p:sp>
          <p:nvSpPr>
            <p:cNvPr id="13322" name="Rounded Rectangle 11"/>
            <p:cNvSpPr>
              <a:spLocks noChangeArrowheads="1"/>
            </p:cNvSpPr>
            <p:nvPr/>
          </p:nvSpPr>
          <p:spPr bwMode="auto">
            <a:xfrm>
              <a:off x="5029200" y="5181600"/>
              <a:ext cx="3429000" cy="914400"/>
            </a:xfrm>
            <a:prstGeom prst="roundRect">
              <a:avLst>
                <a:gd name="adj" fmla="val 16667"/>
              </a:avLst>
            </a:prstGeom>
            <a:solidFill>
              <a:srgbClr val="E2E40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400">
                <a:latin typeface="Comic Sans MS" pitchFamily="66" charset="0"/>
              </a:endParaRPr>
            </a:p>
          </p:txBody>
        </p:sp>
        <p:sp>
          <p:nvSpPr>
            <p:cNvPr id="13323" name="TextBox 10"/>
            <p:cNvSpPr txBox="1">
              <a:spLocks noChangeArrowheads="1"/>
            </p:cNvSpPr>
            <p:nvPr/>
          </p:nvSpPr>
          <p:spPr bwMode="auto">
            <a:xfrm>
              <a:off x="5105400" y="5257800"/>
              <a:ext cx="3245901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Total Active = ~19 groups</a:t>
              </a:r>
            </a:p>
            <a:p>
              <a:r>
                <a:rPr lang="en-US" sz="1500"/>
                <a:t>(Plus Others)</a:t>
              </a: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CACF-3F68-4D2B-90A1-7CA03945755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3119</Words>
  <Application>Microsoft Office PowerPoint</Application>
  <PresentationFormat>On-screen Show (4:3)</PresentationFormat>
  <Paragraphs>572</Paragraphs>
  <Slides>50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DUSEL Status Proposal for a  Deep Underground Science and Engineering Laboratory </vt:lpstr>
      <vt:lpstr>Topics</vt:lpstr>
      <vt:lpstr>Location and Overview</vt:lpstr>
      <vt:lpstr>Slide 4</vt:lpstr>
      <vt:lpstr>Homestake Cross Section</vt:lpstr>
      <vt:lpstr>DUSEL Overview</vt:lpstr>
      <vt:lpstr>Science Goals</vt:lpstr>
      <vt:lpstr>Sanford Underground Laboratory</vt:lpstr>
      <vt:lpstr>Early Science at Sanford Lab</vt:lpstr>
      <vt:lpstr>Sanford Laboratory Infrastructure</vt:lpstr>
      <vt:lpstr>Sanford Laboratory Infrastructure</vt:lpstr>
      <vt:lpstr>Sanford Laboratory Infrastructure</vt:lpstr>
      <vt:lpstr>Temporary (few years) Infrastructure</vt:lpstr>
      <vt:lpstr>Surface Laboratory</vt:lpstr>
      <vt:lpstr>Initial Science: Physics</vt:lpstr>
      <vt:lpstr>LUX in Davis Campus</vt:lpstr>
      <vt:lpstr>Initial Science: Physics</vt:lpstr>
      <vt:lpstr>Early Science: Physics</vt:lpstr>
      <vt:lpstr>Initial Science: Physics</vt:lpstr>
      <vt:lpstr>Initial Science at Sanford Lab</vt:lpstr>
      <vt:lpstr>Dewatering</vt:lpstr>
      <vt:lpstr>Science Goals &lt;-&gt; Sanford Lab/DUSEL</vt:lpstr>
      <vt:lpstr>Biology, Geology &amp; Engineering</vt:lpstr>
      <vt:lpstr>Biology, Geology &amp; Engineering</vt:lpstr>
      <vt:lpstr>DUSEL Layout</vt:lpstr>
      <vt:lpstr>DUSEL 4850L</vt:lpstr>
      <vt:lpstr>DUSEL 4850L – Plan View</vt:lpstr>
      <vt:lpstr>DUSEL 7400L </vt:lpstr>
      <vt:lpstr>Nominal Experiment Space</vt:lpstr>
      <vt:lpstr>Experiments  Facility Design</vt:lpstr>
      <vt:lpstr>Program Advisory Committee</vt:lpstr>
      <vt:lpstr>1300 km from FNAL to DUSEL</vt:lpstr>
      <vt:lpstr>Slide 33</vt:lpstr>
      <vt:lpstr>Long-Baseline Neutrino – Far Detectors</vt:lpstr>
      <vt:lpstr>Water Cherenkov Far Detector</vt:lpstr>
      <vt:lpstr>Liquid Argon Detector</vt:lpstr>
      <vt:lpstr>Dark Matter - Goals</vt:lpstr>
      <vt:lpstr>Dark Matter – Implementation @4850L</vt:lpstr>
      <vt:lpstr>LM1 (MLL)</vt:lpstr>
      <vt:lpstr>LM2 (MLL)</vt:lpstr>
      <vt:lpstr>Dark Matter – Implementation @7400L</vt:lpstr>
      <vt:lpstr>0 Experiments - Goals</vt:lpstr>
      <vt:lpstr>0 Experiments - Implementation</vt:lpstr>
      <vt:lpstr>LMD (DLL)</vt:lpstr>
      <vt:lpstr>Dakota Ion Accelerators for Nuclear Astrophysics (DIANA)</vt:lpstr>
      <vt:lpstr>Modified LM1 at 4850L for DIANA</vt:lpstr>
      <vt:lpstr>Planning - Funding</vt:lpstr>
      <vt:lpstr>Planning - Schedule</vt:lpstr>
      <vt:lpstr>Summary</vt:lpstr>
      <vt:lpstr>Backup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DUSEL Status Deep Underground Science and Engineering Laboratory</dc:title>
  <dc:creator>Murdock Gilchriese</dc:creator>
  <cp:lastModifiedBy>Murdock Gilchriese</cp:lastModifiedBy>
  <cp:revision>98</cp:revision>
  <dcterms:created xsi:type="dcterms:W3CDTF">2010-08-24T14:24:13Z</dcterms:created>
  <dcterms:modified xsi:type="dcterms:W3CDTF">2010-11-16T20:18:49Z</dcterms:modified>
</cp:coreProperties>
</file>